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8" r:id="rId2"/>
    <p:sldId id="259" r:id="rId3"/>
    <p:sldId id="260" r:id="rId4"/>
    <p:sldId id="389" r:id="rId5"/>
    <p:sldId id="394" r:id="rId6"/>
    <p:sldId id="261" r:id="rId7"/>
    <p:sldId id="262" r:id="rId8"/>
    <p:sldId id="392" r:id="rId9"/>
    <p:sldId id="391" r:id="rId10"/>
    <p:sldId id="390" r:id="rId11"/>
    <p:sldId id="396" r:id="rId12"/>
    <p:sldId id="393" r:id="rId13"/>
    <p:sldId id="398" r:id="rId14"/>
    <p:sldId id="397" r:id="rId15"/>
    <p:sldId id="399" r:id="rId16"/>
    <p:sldId id="401" r:id="rId17"/>
    <p:sldId id="400" r:id="rId18"/>
    <p:sldId id="402" r:id="rId19"/>
    <p:sldId id="403" r:id="rId20"/>
    <p:sldId id="404" r:id="rId21"/>
    <p:sldId id="405" r:id="rId22"/>
    <p:sldId id="386" r:id="rId23"/>
    <p:sldId id="387" r:id="rId24"/>
    <p:sldId id="4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A3990B-3D8F-4CA6-B3EC-810239C0FCB0}">
          <p14:sldIdLst>
            <p14:sldId id="258"/>
            <p14:sldId id="259"/>
            <p14:sldId id="260"/>
            <p14:sldId id="389"/>
            <p14:sldId id="394"/>
            <p14:sldId id="261"/>
            <p14:sldId id="262"/>
            <p14:sldId id="392"/>
            <p14:sldId id="391"/>
            <p14:sldId id="390"/>
            <p14:sldId id="396"/>
            <p14:sldId id="393"/>
            <p14:sldId id="398"/>
            <p14:sldId id="397"/>
            <p14:sldId id="399"/>
            <p14:sldId id="401"/>
            <p14:sldId id="400"/>
            <p14:sldId id="402"/>
            <p14:sldId id="403"/>
            <p14:sldId id="404"/>
            <p14:sldId id="405"/>
            <p14:sldId id="386"/>
            <p14:sldId id="387"/>
            <p14:sldId id="406"/>
          </p14:sldIdLst>
        </p14:section>
        <p14:section name="Раздел без заголовка" id="{B7CDA6E9-30DA-40F9-931C-8734D03534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097"/>
    <a:srgbClr val="F1D4D3"/>
    <a:srgbClr val="DA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759" autoAdjust="0"/>
  </p:normalViewPr>
  <p:slideViewPr>
    <p:cSldViewPr>
      <p:cViewPr varScale="1">
        <p:scale>
          <a:sx n="86" d="100"/>
          <a:sy n="86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8512F-0735-4530-89CF-2D9AE4D4D2C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4F87-28CA-4EDD-8CF2-2914D2DE2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8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5">
                <a:lumMod val="75000"/>
              </a:schemeClr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>СП ГБОУ СОШ №10 «ОЦ ЛИК» г.  о. Отрадный д/с №11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54696" cy="32403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ОСНОВНАЯ ОБЩЕОБРАЗОВАТЕЛЬНАЯ ПРОГРАММА – ОБРАЗОВАТЕЛЬНАЯ ПРОГРАММА ДОШКОЛЬНОГО </a:t>
            </a:r>
            <a:r>
              <a:rPr lang="ru-RU" sz="1900" b="1" dirty="0" smtClean="0">
                <a:solidFill>
                  <a:schemeClr val="bg1"/>
                </a:solidFill>
              </a:rPr>
              <a:t>ОБРАЗОВАНИЯ</a:t>
            </a:r>
            <a:endParaRPr lang="ru-RU" sz="1900" dirty="0">
              <a:solidFill>
                <a:schemeClr val="bg1"/>
              </a:solidFill>
            </a:endParaRP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 структурного подразделения государственного бюджетного общеобразовательного учреждения Самарской области средней общеобразовательной школы №10 «Образовательный центр ЛИК» городского округа Отрадный Самарской области </a:t>
            </a:r>
            <a:endParaRPr lang="ru-RU" sz="1900" dirty="0">
              <a:solidFill>
                <a:schemeClr val="bg1"/>
              </a:solidFill>
            </a:endParaRP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 детского сада №</a:t>
            </a:r>
            <a:r>
              <a:rPr lang="ru-RU" sz="1900" b="1" dirty="0" smtClean="0">
                <a:solidFill>
                  <a:schemeClr val="bg1"/>
                </a:solidFill>
              </a:rPr>
              <a:t>11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165304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2016-2017 </a:t>
            </a:r>
            <a:r>
              <a:rPr lang="ru-RU" b="1" dirty="0" err="1">
                <a:solidFill>
                  <a:schemeClr val="bg1"/>
                </a:solidFill>
              </a:rPr>
              <a:t>уч.год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9828984" cy="5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8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2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6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направления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183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1.Развитие </a:t>
            </a:r>
            <a:r>
              <a:rPr lang="ru-RU" dirty="0"/>
              <a:t>словаря: </a:t>
            </a:r>
            <a:r>
              <a:rPr lang="ru-RU" i="1" dirty="0"/>
              <a:t>освоение значений слов и их уместное употребление в соответствии с контекстом высказывания, с ситуацией, в которой происходит общение.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2.Воспитание </a:t>
            </a:r>
            <a:r>
              <a:rPr lang="ru-RU" dirty="0"/>
              <a:t>звуковой культуры речи: </a:t>
            </a:r>
            <a:r>
              <a:rPr lang="ru-RU" i="1" dirty="0"/>
              <a:t>развитие восприятие звуков родной речи и </a:t>
            </a:r>
            <a:r>
              <a:rPr lang="ru-RU" i="1" dirty="0" smtClean="0"/>
              <a:t>произношения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3.Формирование </a:t>
            </a:r>
            <a:r>
              <a:rPr lang="ru-RU" dirty="0"/>
              <a:t>грамматического строя:</a:t>
            </a:r>
          </a:p>
          <a:p>
            <a:pPr marL="0" indent="0">
              <a:buNone/>
            </a:pPr>
            <a:r>
              <a:rPr lang="ru-RU" i="1" dirty="0"/>
              <a:t>-</a:t>
            </a:r>
            <a:r>
              <a:rPr lang="ru-RU" i="1" dirty="0" smtClean="0"/>
              <a:t>Морфология </a:t>
            </a:r>
            <a:r>
              <a:rPr lang="ru-RU" i="1" dirty="0"/>
              <a:t>(изменение слов по родам, числам, </a:t>
            </a:r>
            <a:r>
              <a:rPr lang="ru-RU" i="1" dirty="0" smtClean="0"/>
              <a:t> падежам</a:t>
            </a:r>
            <a:r>
              <a:rPr lang="ru-RU" i="1" dirty="0"/>
              <a:t>).</a:t>
            </a:r>
          </a:p>
          <a:p>
            <a:pPr marL="0" indent="0">
              <a:buNone/>
            </a:pPr>
            <a:r>
              <a:rPr lang="ru-RU" i="1" dirty="0" smtClean="0"/>
              <a:t>-Синтаксис </a:t>
            </a:r>
            <a:r>
              <a:rPr lang="ru-RU" i="1" dirty="0"/>
              <a:t>(освоение различных типов словосочетаний и предложений</a:t>
            </a:r>
            <a:r>
              <a:rPr lang="ru-RU" i="1" dirty="0" smtClean="0"/>
              <a:t>)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-Словообразование</a:t>
            </a:r>
          </a:p>
          <a:p>
            <a:pPr>
              <a:buFontTx/>
              <a:buChar char="-"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4.Развитие </a:t>
            </a:r>
            <a:r>
              <a:rPr lang="ru-RU" dirty="0"/>
              <a:t>связной речи:</a:t>
            </a:r>
          </a:p>
          <a:p>
            <a:pPr>
              <a:buFontTx/>
              <a:buChar char="-"/>
            </a:pPr>
            <a:r>
              <a:rPr lang="ru-RU" i="1" dirty="0" smtClean="0"/>
              <a:t>Диалогическая </a:t>
            </a:r>
            <a:r>
              <a:rPr lang="ru-RU" i="1" dirty="0"/>
              <a:t>(разговорная) </a:t>
            </a:r>
            <a:r>
              <a:rPr lang="ru-RU" i="1" dirty="0" smtClean="0"/>
              <a:t>речь</a:t>
            </a:r>
          </a:p>
          <a:p>
            <a:pPr>
              <a:buFontTx/>
              <a:buChar char="-"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5.Монологическая </a:t>
            </a:r>
            <a:r>
              <a:rPr lang="ru-RU" i="1" dirty="0"/>
              <a:t>речь </a:t>
            </a:r>
            <a:r>
              <a:rPr lang="ru-RU" i="1" dirty="0" smtClean="0"/>
              <a:t>рассказывание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6.Формирование </a:t>
            </a:r>
            <a:r>
              <a:rPr lang="ru-RU" dirty="0"/>
              <a:t>элементарного осознания явлений языка и речи: </a:t>
            </a:r>
            <a:r>
              <a:rPr lang="ru-RU" i="1" dirty="0"/>
              <a:t>различение звука и слова, нахождение места звука в слове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4888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86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98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художественное развитие; </a:t>
            </a:r>
          </a:p>
          <a:p>
            <a:pPr marL="0" indent="0">
              <a:buNone/>
            </a:pPr>
            <a:r>
              <a:rPr lang="ru-RU" dirty="0"/>
              <a:t>- музыкальное развитие детей; </a:t>
            </a:r>
          </a:p>
          <a:p>
            <a:pPr marL="0" indent="0">
              <a:buNone/>
            </a:pPr>
            <a:r>
              <a:rPr lang="ru-RU" dirty="0"/>
              <a:t>-художественное конструирование;</a:t>
            </a:r>
          </a:p>
          <a:p>
            <a:pPr marL="0" indent="0">
              <a:buNone/>
            </a:pPr>
            <a:r>
              <a:rPr lang="ru-RU" dirty="0"/>
              <a:t>- восприятие художественной литературы.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1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Художественно-эстетические </a:t>
            </a:r>
            <a:r>
              <a:rPr lang="ru-RU" sz="3600" b="1" dirty="0">
                <a:solidFill>
                  <a:schemeClr val="tx1"/>
                </a:solidFill>
              </a:rPr>
              <a:t>средства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Произведения </a:t>
            </a:r>
            <a:r>
              <a:rPr lang="ru-RU" b="1" dirty="0"/>
              <a:t>искусства, достижения культуры: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произведения живописи, музыки, архитектуры, скульптура, предметы декоративно-прикладного искусства, детская художественная литература (в том числе справочная, познавательная, общие и тематические энциклопедии для дошкольников),</a:t>
            </a:r>
          </a:p>
          <a:p>
            <a:r>
              <a:rPr lang="ru-RU" b="1" dirty="0"/>
              <a:t>Средства наглядности (плоскостная наглядность):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картины: дидактические картины (серии картин), репродукции картин известных художников, книжная графика, предметные картинки; фотографии; предметно-схематические модели; графические модели (графики, схемы и т.п.)</a:t>
            </a:r>
          </a:p>
          <a:p>
            <a:r>
              <a:rPr lang="ru-RU" b="1" dirty="0"/>
              <a:t>Произведения бытовой и сказочной живописи: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(портреты, натюрморты, пейзажи), графики (эстампы, гравюры, книжные иллюстрации), малые формы скульптуры (изделия из фаянса, гипса, дерева), произведения декоративно-прикладного искусства (керамика, художественное стекло).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0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16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Обучение </a:t>
            </a:r>
            <a:r>
              <a:rPr lang="ru-RU" sz="2800" b="1" dirty="0">
                <a:solidFill>
                  <a:schemeClr val="tx1"/>
                </a:solidFill>
              </a:rPr>
              <a:t>конструированию рекомендуется проводить в несколько этапов: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Работа </a:t>
            </a:r>
            <a:r>
              <a:rPr lang="ru-RU" b="1" i="1" dirty="0"/>
              <a:t>по образцам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Данная форма продуктивной деятельности представляет собой работу ребенка по образцам, предложенных ему взрослым. Это могут быть плоскостные или объемные изображения, требующие копирования образца, составленного из частей, а позднее </a:t>
            </a:r>
            <a:r>
              <a:rPr lang="ru-RU" dirty="0" err="1"/>
              <a:t>нерасчленненного</a:t>
            </a:r>
            <a:r>
              <a:rPr lang="ru-RU" dirty="0"/>
              <a:t> образца, требующего анализа составляющих его элементов. </a:t>
            </a:r>
          </a:p>
          <a:p>
            <a:r>
              <a:rPr lang="ru-RU" b="1" i="1" dirty="0"/>
              <a:t>Работа с незавершенными продуктами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Здесь ребенку могут быть предложены продукты, в структуре которых присутствует незавершенность, и которые ребенок должен завершить. Также, это могут быть продукты с неочевидным конечным видом и назначением и требующие творческой разработки. </a:t>
            </a:r>
          </a:p>
          <a:p>
            <a:r>
              <a:rPr lang="ru-RU" b="1" i="1" dirty="0"/>
              <a:t>Работа по графическим схемам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данной форме совместной деятельности взрослый предлагает ребенку различные схемы (чертежи, выкройки и др.) по которым тот должен воспроизвести плоскостные изображения или объемные конструкции. Также это могут быть пооперационные схемы различных типов. </a:t>
            </a:r>
          </a:p>
          <a:p>
            <a:r>
              <a:rPr lang="ru-RU" b="1" i="1" dirty="0"/>
              <a:t>Работа по словесному описанию цели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данном случае совместная деятельность взрослого и ребенка заключается в том, что взрослый описывает признаки-условия класса предметов, которые должен изготовить ребенок. </a:t>
            </a:r>
          </a:p>
          <a:p>
            <a:r>
              <a:rPr lang="ru-RU" b="1" i="1" dirty="0"/>
              <a:t>Свободное конструирование.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Ребенок использует приемы и конструктивные навыки, полученные на предыдущих этапах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2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05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ООП СП является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эмоционального благополучия и положительного отношения детей к себе, к другим людям, к миру, их полноценное развитие в следующих сферах: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социально-коммуникативной;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речевой;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художественно-эстетической;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создание развивающей образовательной среды, которая представляет собой систему условий социализации и индивидуализации детей. 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70542"/>
              </p:ext>
            </p:extLst>
          </p:nvPr>
        </p:nvGraphicFramePr>
        <p:xfrm>
          <a:off x="395536" y="980731"/>
          <a:ext cx="8424936" cy="5544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6101"/>
                <a:gridCol w="3918835"/>
              </a:tblGrid>
              <a:tr h="296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Физкультурные занятия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Утренняя гимнастика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Закаливающие процедуры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Гимнастика пробуждения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Подвижные игры и упражнения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Физкультурные упражнения на прогулке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Физкультминутки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Музыкальные занятия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Спортивные игры, развлечения, праздники, соревнования и досуги («Малые Олимпийские игры», «Папа и я – защитники Отечества» День Здоровья и т.д.)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Дыхательные упражнения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Кружки, секции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Сюжетно – ролевые и дидактические игры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Опыты, эксперименты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Интерактивные и мультимедийные игры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Игротеки «С мамой папой не скучаем, а зарядку выполняем»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Игровые упражнения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Инсценировки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Игры - драматизации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1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Чтение (произведения художественной литературы, связанные по тематике с формированием элемента ЗОЖ)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3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Туристические слеты, походы, прогулки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3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Самостоятельная двигательно-игровая деятельность детей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4952" y="-571617"/>
            <a:ext cx="877939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физического развития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1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Примерные виды интеграции образовательных областей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48593"/>
              </p:ext>
            </p:extLst>
          </p:nvPr>
        </p:nvGraphicFramePr>
        <p:xfrm>
          <a:off x="457200" y="1052736"/>
          <a:ext cx="8229600" cy="5602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004"/>
                <a:gridCol w="4069596"/>
              </a:tblGrid>
              <a:tr h="64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задачам и содержанию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психолого-педагогической работы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74" marR="65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средствам (формам) организации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оптимизации образовательного процесса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74" marR="65974" marT="0" marB="0"/>
                </a:tc>
              </a:tr>
              <a:tr h="3191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интеграции области «Социально-коммуникативное развитие»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74" marR="65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3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«Речевое развитие» (развитие свободного общения со взрослыми и детьми в процессе освоения способов безопасного поведения, способов оказания самопомощи, помощи другому, правил поведения в различных ситуациях и др.)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«Познавательное развитие» (формирование первичных представлений о себе, других людях; о малой Родине и Отечестве, социокультурных ценностях народа, отечественных традициях и праздниках и др.)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«Физическое развитие» (формирование первичных ценностных представлений о здоровье и здоровом образе жизни человека)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74" marR="65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«Художественно-эстетическое развитие» (использование изобразительной и музыкальной видов деятельности для обогащения и закрепления содержания области (для развития эмоциональной отзывчивости, сопереживания, формирования норм и ценностей и др.)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«Познавательное развитие» (использование дидактической игры как средства реализации образовательной области «Познавательное развитие»)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 (использование произведений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литературы для развития эмоциональной отзывчивости, сопереживания, формирования норм и ценностей)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74" marR="65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0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9362"/>
            <a:ext cx="8784976" cy="66693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rgbClr val="FF0000"/>
                </a:solidFill>
              </a:rPr>
              <a:t>Программа предполагает полноправное участие родителей в образовательный процесс и жизнедеятельность детского </a:t>
            </a:r>
            <a:r>
              <a:rPr lang="ru-RU" sz="8000" b="1" dirty="0" smtClean="0">
                <a:solidFill>
                  <a:srgbClr val="FF0000"/>
                </a:solidFill>
              </a:rPr>
              <a:t>сада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bg2">
                    <a:lumMod val="25000"/>
                  </a:schemeClr>
                </a:solidFill>
              </a:rPr>
              <a:t>От включения семей в образовательную работу с детьми в детском саду реальная польза:</a:t>
            </a:r>
          </a:p>
          <a:p>
            <a:pPr marL="0" indent="0">
              <a:buNone/>
            </a:pPr>
            <a:r>
              <a:rPr lang="ru-RU" sz="6400" b="1" dirty="0" smtClean="0"/>
              <a:t>эмоциональная </a:t>
            </a:r>
            <a:r>
              <a:rPr lang="ru-RU" sz="6400" b="1" dirty="0"/>
              <a:t>вовлеченность позволяет родителям чувствовать себя продуктивными, энергичными, причастными к образованию своего ребенка, помогающими другим, обновленными и готовыми к новым жизненным задачам</a:t>
            </a:r>
            <a:r>
              <a:rPr lang="ru-RU" sz="6400" b="1" dirty="0" smtClean="0"/>
              <a:t>;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6400" b="1" dirty="0"/>
              <a:t>физическая вовлеченность позволяет им сформировать новые умения, забыть о беспокойствах, познакомиться с другими людьми, повеселиться и посмеяться</a:t>
            </a:r>
            <a:r>
              <a:rPr lang="ru-RU" sz="6400" b="1" dirty="0" smtClean="0"/>
              <a:t>;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6400" b="1" dirty="0"/>
              <a:t>непосредственное присутствие в группе в качестве помощника воспитателя приносит большую пользу семьям, т.к. возможность поработать в профессиональной среде помогает родителям лучше разобраться вопросах развития детей, научиться некоторым «премудростям» работы с детьми и дома применять полученные навыки</a:t>
            </a:r>
            <a:r>
              <a:rPr lang="ru-RU" sz="6400" b="1" dirty="0" smtClean="0"/>
              <a:t>;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6400" b="1" dirty="0"/>
              <a:t>наблюдения за своими детьми на фоне других детей позволяют им понять, что все дети разные, что не нужно сравнивать одних детей с другими, а надо видеть и оценивать развитие одного ребенка раньше и теперь</a:t>
            </a:r>
            <a:r>
              <a:rPr lang="ru-RU" sz="6400" b="1" dirty="0" smtClean="0"/>
              <a:t>;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6400" b="1" dirty="0"/>
              <a:t>в процессе вовлеченности в дело группы родители убеждаются, насколько многому дети учатся через игру, через занятия в центрах активности и познавательную деятельность, решая проблемы, замышляя и осуществляя вместе с другими детьми свои идеи и проекты, как учатся самооценке;</a:t>
            </a:r>
          </a:p>
          <a:p>
            <a:pPr marL="0" indent="0">
              <a:buNone/>
            </a:pPr>
            <a:r>
              <a:rPr lang="ru-RU" sz="6400" b="1" dirty="0"/>
              <a:t>родители оценивают важность предоставления ребенку права на выбор своих занятий для развития альтернативного мышления, для анализа ситуации и возможностей, они смогут наблюдать, как преуспевают в социальном развитии дети – находят друзей, учатся работать вместе с другими детьми, как они учатся друг у друга.</a:t>
            </a:r>
          </a:p>
          <a:p>
            <a:pPr marL="0" indent="0">
              <a:buNone/>
            </a:pPr>
            <a:r>
              <a:rPr lang="ru-RU" sz="6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763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5847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Программа предполагает полноправное участие родителей в образовательный процесс и жизнедеятельность детского сада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Что  полезного извлекают сами дети от присутствия членов семьи в группах?</a:t>
            </a:r>
          </a:p>
          <a:p>
            <a:pPr marL="0" indent="0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дети общаются с семьями других детей, которые представляют разнообразные культуры, что даёт возможность более глубокого понимания других культур;</a:t>
            </a:r>
          </a:p>
          <a:p>
            <a:pPr marL="0" indent="0">
              <a:buNone/>
            </a:pPr>
            <a:r>
              <a:rPr lang="ru-RU" sz="2000" b="1" dirty="0"/>
              <a:t>каждый ребенок получает возможность получить больше внимания от взрослых, так как меняется соотношение детей и взрослых в группе;</a:t>
            </a:r>
          </a:p>
          <a:p>
            <a:pPr marL="0" indent="0">
              <a:buNone/>
            </a:pPr>
            <a:r>
              <a:rPr lang="ru-RU" sz="2000" b="1" dirty="0"/>
              <a:t>как правило, улучшается отношение и доверие к детскому саду со стороны детей, укрепляется чувство защищенности в процессе совместной работы педагогического коллектива и родителей</a:t>
            </a:r>
          </a:p>
          <a:p>
            <a:pPr marL="0" indent="0">
              <a:buNone/>
            </a:pPr>
            <a:r>
              <a:rPr lang="ru-RU" sz="2000" b="1" dirty="0"/>
              <a:t>расширяется круг взрослых, которые выступают для детей в качестве источника знаний и опыта;</a:t>
            </a:r>
          </a:p>
          <a:p>
            <a:pPr marL="0" indent="0">
              <a:buNone/>
            </a:pPr>
            <a:r>
              <a:rPr lang="ru-RU" sz="2000" b="1" dirty="0"/>
              <a:t>дети получают дополнительные стимулы в своем стремлении к достижению успеха.</a:t>
            </a:r>
          </a:p>
          <a:p>
            <a:pPr marL="0" indent="0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0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Доброжелательный стиль ежедневного общения педагогов с родителями. Исключены категоричность, требовательный тон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2. Индивидуально-дифференцированный подход – выбор педагогом форм и средств взаимодействия с учетом ситуации, настроения, действие в интересах ребенка.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3. Сотрудничество, а не наставничество, предполагающий создание атмосферы взаимопомощи и поддержки семьи в сложных педагогических ситуациях, демонстрация заинтересованности коллектива детского сада разобраться в проблемах семьи и искреннее желание помочь.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4. Серьезная подготовка к любому мероприятию с целью обеспечения качества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5. Динамичность – быстрое реагирование на изменения социального состава родителей, их образовательные потребности и воспитательные запросы. В зависимости от этого меняются формы и направления работы педагогического коллектива с семьями воспитанников.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-83840"/>
            <a:ext cx="7920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Необходимыми </a:t>
            </a:r>
            <a:r>
              <a:rPr lang="ru-RU" sz="2000" b="1" dirty="0">
                <a:solidFill>
                  <a:srgbClr val="FF0000"/>
                </a:solidFill>
              </a:rPr>
              <a:t>условиями успешной реализации данного раздела Программы являются: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7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8326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Задачи Программы: </a:t>
            </a:r>
            <a:endParaRPr lang="ru-RU" dirty="0"/>
          </a:p>
          <a:p>
            <a:r>
              <a:rPr lang="ru-RU" dirty="0"/>
              <a:t>1. Охрана и укрепление физического и психического здоровья детей, в том числе их эмоционального благополучия. </a:t>
            </a:r>
          </a:p>
          <a:p>
            <a:r>
              <a:rPr lang="ru-RU" dirty="0"/>
              <a:t>2.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здоровья). </a:t>
            </a:r>
          </a:p>
          <a:p>
            <a:r>
              <a:rPr lang="ru-RU" dirty="0"/>
              <a:t>3. Обеспечение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образования). </a:t>
            </a:r>
          </a:p>
          <a:p>
            <a:r>
              <a:rPr lang="ru-RU" dirty="0"/>
              <a:t>4.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 </a:t>
            </a:r>
          </a:p>
          <a:p>
            <a:r>
              <a:rPr lang="ru-RU" dirty="0"/>
              <a:t>5.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общества. </a:t>
            </a:r>
          </a:p>
          <a:p>
            <a:r>
              <a:rPr lang="ru-RU" dirty="0"/>
              <a:t>6.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деятельности. </a:t>
            </a:r>
          </a:p>
          <a:p>
            <a:r>
              <a:rPr lang="ru-RU" dirty="0"/>
              <a:t>7.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детей. </a:t>
            </a:r>
          </a:p>
          <a:p>
            <a:r>
              <a:rPr lang="ru-RU" dirty="0"/>
              <a:t>8. Формирование социокультурной среды, соответствующей возрастным, индивидуальным, психологическим и физиологическим особенностям детей. </a:t>
            </a:r>
          </a:p>
          <a:p>
            <a:r>
              <a:rPr lang="ru-RU" dirty="0"/>
              <a:t>9.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r>
              <a:rPr lang="ru-RU" dirty="0"/>
              <a:t> 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Содержание Программы определяется в соответствии с направлениями развития ребенка, соответствует основным положениям возрастной психологии и дошкольной педагогики и обеспечивает единство воспитательных, развивающих и обучающих целей и задач,  а так же </a:t>
            </a:r>
            <a:r>
              <a:rPr lang="ru-RU" dirty="0" err="1" smtClean="0"/>
              <a:t>структурированна</a:t>
            </a:r>
            <a:r>
              <a:rPr lang="ru-RU" dirty="0" smtClean="0"/>
              <a:t> в соответствии с    примерной </a:t>
            </a:r>
            <a:r>
              <a:rPr lang="ru-RU" dirty="0"/>
              <a:t>основной общеобразовательной программой дошкольного образования.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Часть программы, формируемая участниками образовательных отношений, составлена с учётом образовательных потребностей, интересов и мотивов детей, членов их семей и педагогов; расширяет и углубляет содержание образовательных областей обязательной части Программы, раскрывает виды деятельности, методики, формы организации образовательной работы на основе парциальных программ и педагогических технологий: </a:t>
            </a:r>
          </a:p>
          <a:p>
            <a:r>
              <a:rPr lang="ru-RU" dirty="0"/>
              <a:t> 1.</a:t>
            </a:r>
            <a:r>
              <a:rPr lang="ru-RU" b="1" dirty="0"/>
              <a:t>«Растим патриота» </a:t>
            </a:r>
            <a:r>
              <a:rPr lang="ru-RU" dirty="0"/>
              <a:t>авторская программа педагогического коллектива СП ГБОУ СОШ №10 «ОЦ ЛИК» </a:t>
            </a:r>
            <a:r>
              <a:rPr lang="ru-RU" dirty="0" err="1"/>
              <a:t>г.о.Отрадный</a:t>
            </a:r>
            <a:r>
              <a:rPr lang="ru-RU" dirty="0"/>
              <a:t> детский сад №11 (2016г) направлена на углубленное развитие дошкольников по задачам образовательной области «Социально-коммуникативное развитие». Содержание программы способствует формированию у детей дошкольного возраста первичных представлений о социокультурных ценностях нашего народа и Самарской области.</a:t>
            </a:r>
          </a:p>
          <a:p>
            <a:r>
              <a:rPr lang="ru-RU" dirty="0"/>
              <a:t>2. </a:t>
            </a:r>
            <a:r>
              <a:rPr lang="ru-RU" b="1" dirty="0"/>
              <a:t>Парциальная программа «Умные пальчики» конструирование в детском саду И.А. Лыкова.</a:t>
            </a:r>
            <a:r>
              <a:rPr lang="ru-RU" dirty="0"/>
              <a:t> Включение программы в образовательный процесс углубляет и расширяет содержание образовательной области «Художественно-эстетическое развитие».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1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формирование позитивных установок к различным видам труда и творчества; формирование основ безопасного поведения в быту, социуме, природе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8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616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9252920" cy="381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08750"/>
              </p:ext>
            </p:extLst>
          </p:nvPr>
        </p:nvGraphicFramePr>
        <p:xfrm>
          <a:off x="467544" y="836715"/>
          <a:ext cx="8064896" cy="5754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5493"/>
                <a:gridCol w="3739403"/>
              </a:tblGrid>
              <a:tr h="80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I группа методов: формирование </a:t>
                      </a:r>
                      <a:r>
                        <a:rPr lang="ru-RU" sz="1600" b="1" u="sng" dirty="0">
                          <a:effectLst/>
                        </a:rPr>
                        <a:t>нравственных представлений</a:t>
                      </a:r>
                      <a:r>
                        <a:rPr lang="ru-RU" sz="1600" b="1" dirty="0">
                          <a:effectLst/>
                        </a:rPr>
                        <a:t>, суждений, оценок.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II группа методов: создание у детей практического опыта трудовой </a:t>
                      </a:r>
                      <a:r>
                        <a:rPr lang="ru-RU" sz="1600" b="1" u="sng" dirty="0">
                          <a:effectLst/>
                        </a:rPr>
                        <a:t>деятельности. 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Решение маленьких логических задач, загадок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Приучение к положительным формам общественного труда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Приучение к размышлению, эвристические беседы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 действий, видимый результат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Беседы на этические темы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 взрослого и детей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Чтение художественной литературы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Целенаправленное наблюдение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Рассматривание и обсуждение картин, иллюстраций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Привлечение к общественно полезной деятельности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Проблемные обсуждения наблюдаемой ситуации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Разыгрывание коммуникативных ситуаций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Просмотр и обсуждение телепередач, диафильмов, видеофильмов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Создание контрольных педагогических ситуаций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коммуникативных ситуаций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Привлечение к продуктивной деятельности (мини мастерские, студии)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Придумывание сказок о труде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Дидактические игры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Проекты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260648"/>
            <a:ext cx="446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 трудового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4"/>
          <p:cNvSpPr txBox="1">
            <a:spLocks noChangeArrowheads="1"/>
          </p:cNvSpPr>
          <p:nvPr/>
        </p:nvSpPr>
        <p:spPr bwMode="auto">
          <a:xfrm>
            <a:off x="179512" y="3357263"/>
            <a:ext cx="2373188" cy="1950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Поручения: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55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-простые и сложные; </a:t>
            </a:r>
          </a:p>
          <a:p>
            <a:pPr>
              <a:spcAft>
                <a:spcPts val="155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-эпизодические и длительные;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-коллективные и индивидуальные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Надпись 1"/>
          <p:cNvSpPr txBox="1">
            <a:spLocks noChangeArrowheads="1"/>
          </p:cNvSpPr>
          <p:nvPr/>
        </p:nvSpPr>
        <p:spPr bwMode="auto">
          <a:xfrm>
            <a:off x="3031273" y="3603466"/>
            <a:ext cx="1238250" cy="1704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Коллективный труд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4924425" y="4152450"/>
            <a:ext cx="1390650" cy="12927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 совместный со взрослыми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3"/>
          <p:cNvSpPr txBox="1">
            <a:spLocks noChangeArrowheads="1"/>
          </p:cNvSpPr>
          <p:nvPr/>
        </p:nvSpPr>
        <p:spPr bwMode="auto">
          <a:xfrm>
            <a:off x="6772275" y="3613397"/>
            <a:ext cx="1733550" cy="14534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Дежурство -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общественно – значимого мотива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 flipH="1">
            <a:off x="752476" y="1986280"/>
            <a:ext cx="1800224" cy="1370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flipH="1">
            <a:off x="3705225" y="2027876"/>
            <a:ext cx="104776" cy="132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4935028" y="2054660"/>
            <a:ext cx="429060" cy="1806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6192329" y="2052951"/>
            <a:ext cx="1446721" cy="14720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-1341058"/>
            <a:ext cx="802838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Формы организации трудовой деятельности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дпись 12"/>
          <p:cNvSpPr txBox="1">
            <a:spLocks noChangeArrowheads="1"/>
          </p:cNvSpPr>
          <p:nvPr/>
        </p:nvSpPr>
        <p:spPr bwMode="auto">
          <a:xfrm>
            <a:off x="316988" y="2889843"/>
            <a:ext cx="2428875" cy="2167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Собственная трудовая деятельность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(обучение конкретным трудовым навыкам и умениям, удовлетворение собственных трудовых потребностей)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9"/>
          <p:cNvSpPr txBox="1">
            <a:spLocks noChangeArrowheads="1"/>
          </p:cNvSpPr>
          <p:nvPr/>
        </p:nvSpPr>
        <p:spPr bwMode="auto">
          <a:xfrm>
            <a:off x="3035423" y="3200606"/>
            <a:ext cx="1679451" cy="1265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Ознакомление с трудом взрослых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(наблюдение)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11"/>
          <p:cNvSpPr txBox="1">
            <a:spLocks noChangeArrowheads="1"/>
          </p:cNvSpPr>
          <p:nvPr/>
        </p:nvSpPr>
        <p:spPr bwMode="auto">
          <a:xfrm>
            <a:off x="5004048" y="3935668"/>
            <a:ext cx="1600200" cy="1122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10"/>
          <p:cNvSpPr txBox="1">
            <a:spLocks noChangeArrowheads="1"/>
          </p:cNvSpPr>
          <p:nvPr/>
        </p:nvSpPr>
        <p:spPr bwMode="auto">
          <a:xfrm>
            <a:off x="6732240" y="3146196"/>
            <a:ext cx="1971675" cy="1578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СОТ: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интерактивные,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технологии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flipH="1">
            <a:off x="1691680" y="1585022"/>
            <a:ext cx="1428378" cy="12676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flipH="1">
            <a:off x="3563888" y="1732659"/>
            <a:ext cx="152767" cy="13819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4295775" y="1721623"/>
            <a:ext cx="996305" cy="2139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>
            <a:off x="4714875" y="1571331"/>
            <a:ext cx="2737445" cy="14920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411760" y="1128029"/>
            <a:ext cx="3168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5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1841</TotalTime>
  <Words>2568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 2</vt:lpstr>
      <vt:lpstr>Поток</vt:lpstr>
      <vt:lpstr>  СП ГБОУ СОШ №10 «ОЦ ЛИК» г.  о. Отрадный д/с №11 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</vt:lpstr>
      <vt:lpstr>Презентация PowerPoint</vt:lpstr>
      <vt:lpstr>направления</vt:lpstr>
      <vt:lpstr> Художественно-эстетические средства </vt:lpstr>
      <vt:lpstr>   Обучение конструированию рекомендуется проводить в несколько этапов:  </vt:lpstr>
      <vt:lpstr>Презентация PowerPoint</vt:lpstr>
      <vt:lpstr>Презентация PowerPoint</vt:lpstr>
      <vt:lpstr>Презентация PowerPoint</vt:lpstr>
      <vt:lpstr>Примерные виды интеграции образовательных областей  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дошкольного образования</dc:title>
  <dc:creator>www.PHILka.RU</dc:creator>
  <cp:lastModifiedBy>RePack by SPecialiST</cp:lastModifiedBy>
  <cp:revision>207</cp:revision>
  <dcterms:created xsi:type="dcterms:W3CDTF">2013-12-23T05:33:58Z</dcterms:created>
  <dcterms:modified xsi:type="dcterms:W3CDTF">2016-10-28T08:51:17Z</dcterms:modified>
</cp:coreProperties>
</file>