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sldIdLst>
    <p:sldId id="256" r:id="rId2"/>
    <p:sldId id="300" r:id="rId3"/>
    <p:sldId id="301" r:id="rId4"/>
    <p:sldId id="302" r:id="rId5"/>
    <p:sldId id="306" r:id="rId6"/>
    <p:sldId id="303" r:id="rId7"/>
    <p:sldId id="304" r:id="rId8"/>
    <p:sldId id="315" r:id="rId9"/>
    <p:sldId id="305" r:id="rId10"/>
    <p:sldId id="296" r:id="rId11"/>
    <p:sldId id="281" r:id="rId12"/>
    <p:sldId id="313" r:id="rId13"/>
    <p:sldId id="292" r:id="rId14"/>
    <p:sldId id="293" r:id="rId15"/>
    <p:sldId id="294" r:id="rId16"/>
    <p:sldId id="310" r:id="rId17"/>
    <p:sldId id="311" r:id="rId18"/>
    <p:sldId id="263" r:id="rId19"/>
    <p:sldId id="282" r:id="rId20"/>
    <p:sldId id="271" r:id="rId21"/>
    <p:sldId id="298" r:id="rId22"/>
    <p:sldId id="299" r:id="rId23"/>
    <p:sldId id="280" r:id="rId2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F3300"/>
    <a:srgbClr val="FF66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20" autoAdjust="0"/>
    <p:restoredTop sz="94607" autoAdjust="0"/>
  </p:normalViewPr>
  <p:slideViewPr>
    <p:cSldViewPr>
      <p:cViewPr>
        <p:scale>
          <a:sx n="78" d="100"/>
          <a:sy n="78" d="100"/>
        </p:scale>
        <p:origin x="-257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F631DC0-24F7-4A14-9BE4-D932ABF588F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1483791-7791-40CA-9713-2049E99BF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29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155">
              <a:defRPr/>
            </a:pPr>
            <a:r>
              <a:rPr lang="ru-RU" dirty="0" smtClean="0"/>
              <a:t>Вставляем</a:t>
            </a:r>
            <a:r>
              <a:rPr lang="ru-RU" baseline="0" dirty="0" smtClean="0"/>
              <a:t> фотографии своих детей!!! МАДОУ </a:t>
            </a:r>
            <a:r>
              <a:rPr lang="ru-RU" baseline="0" dirty="0" err="1" smtClean="0"/>
              <a:t>д</a:t>
            </a:r>
            <a:r>
              <a:rPr lang="ru-RU" baseline="0" dirty="0" smtClean="0"/>
              <a:t>/с №17 «Колосок»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3791-7791-40CA-9713-2049E99BF7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373616" cy="1944216"/>
          </a:xfrm>
          <a:effectLst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Gulim" pitchFamily="34" charset="-127"/>
              </a:rPr>
              <a:t>Формирование культурно-гигиенических навыков у детей при организации приема пищи.</a:t>
            </a:r>
            <a:endParaRPr lang="ru-RU" sz="4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Gulim" pitchFamily="34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214818"/>
            <a:ext cx="5184576" cy="2475491"/>
          </a:xfrm>
          <a:prstGeom prst="rect">
            <a:avLst/>
          </a:prstGeom>
          <a:noFill/>
          <a:ln>
            <a:solidFill>
              <a:schemeClr val="accent2">
                <a:alpha val="5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egoe Script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малыш_поваре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9608"/>
            <a:ext cx="2304256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Documents and Settings\User\Рабочий стол\семинар Организация питания детей окт. 2012\фото ВКУСНО\вкусно 15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929066"/>
            <a:ext cx="2492499" cy="1752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14612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 algn="r"/>
            <a:r>
              <a:rPr lang="ru-RU" dirty="0" smtClean="0"/>
              <a:t>Составила воспитатель: Киселева М. А.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0"/>
            <a:ext cx="64294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dirty="0" smtClean="0"/>
              <a:t>Структурное подразделение государственного бюджетного  общеобразовательного учреждения средней общеобразовательной  школы № 10 образовательный центр « ЛИК» детский сад №11 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/>
              <a:t>городского  округа Отрадный самарской области  </a:t>
            </a:r>
          </a:p>
        </p:txBody>
      </p:sp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72008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Гигиенические процедуры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20891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05800" cy="64807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Организация дежурств</a:t>
            </a:r>
            <a:endParaRPr lang="ru-RU" sz="4000" b="1" i="1" cap="all" dirty="0">
              <a:ln/>
              <a:solidFill>
                <a:srgbClr val="C000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36713"/>
            <a:ext cx="8712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ТРЕБОВАНИЯ: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дежурство носит характер поручений;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единство требований со стороны обоих воспитателей и их помощника;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обязательно выполнение гигиенических процедур, наличие привлекательной формы для дежурных (фартук, колпачок);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назначают по 1 дежурному для каждого стола;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поощрение и благодарность за помощь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АЛГОРИТМ ДЕЖУРСТВА ПО СТОЛОВОЙ</a:t>
            </a:r>
            <a:endParaRPr lang="ru-RU" sz="40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718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Организация дежурств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85689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МЛАДШИЙ ВОЗРАСТ: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Привлекать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к выполнению простейших  трудовых действий: совместно с взрослым и под его контролем расставлять хлебницы (без хлеба),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салфетницы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раскладывать ложки, тарелки, чашки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концу года можно разместить в группе «Уголок дежурных»</a:t>
            </a:r>
            <a:endParaRPr lang="ru-RU" sz="24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612068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764704"/>
            <a:ext cx="85689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СРЕДНИЙ ВОЗРАСТ:</a:t>
            </a:r>
          </a:p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ккуратно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расставлять хлебницы, чашки с блюдцами, глубокие тарелки, ставить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салфетницы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раскладывать столовые приборы (ложки, вилки, ножи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Уборка использованных салфеток.</a:t>
            </a:r>
          </a:p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оставление грязной посуды стопкой в центре стола.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7706" y="2980695"/>
            <a:ext cx="4974614" cy="370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764704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072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СТАРШИЙ ВОЗРАСТ:</a:t>
            </a:r>
          </a:p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Приучать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добросовестно выполнять обязанности дежурных по столовой: сервировать стол, приводить его в порядок после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еды, подметать пол.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66432"/>
            <a:ext cx="7776864" cy="398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СЕРВИРОВКА СТОЛА ИМЕЕТ ТАКОЕ ЖЕ </a:t>
            </a:r>
            <a:r>
              <a:rPr lang="ru-RU" sz="2400" b="1" i="1" dirty="0" smtClean="0">
                <a:solidFill>
                  <a:srgbClr val="FF0000"/>
                </a:solidFill>
              </a:rPr>
              <a:t>ЗНАЧЕНИЕ, </a:t>
            </a:r>
            <a:r>
              <a:rPr lang="ru-RU" sz="2400" b="1" i="1" dirty="0">
                <a:solidFill>
                  <a:srgbClr val="FF0000"/>
                </a:solidFill>
              </a:rPr>
              <a:t>КАК И ПРИГОТОВЛЕНИЕ </a:t>
            </a:r>
            <a:r>
              <a:rPr lang="ru-RU" sz="2400" b="1" i="1" dirty="0" smtClean="0">
                <a:solidFill>
                  <a:srgbClr val="FF0000"/>
                </a:solidFill>
              </a:rPr>
              <a:t>БЛЮД</a:t>
            </a:r>
            <a:endParaRPr lang="ru-RU" sz="2400" b="1" i="1" dirty="0">
              <a:solidFill>
                <a:srgbClr val="FF0000"/>
              </a:solidFill>
            </a:endParaRPr>
          </a:p>
          <a:p>
            <a:pPr algn="r"/>
            <a:r>
              <a:rPr lang="ru-RU" sz="2400" b="1" i="1" dirty="0">
                <a:solidFill>
                  <a:srgbClr val="FF0000"/>
                </a:solidFill>
              </a:rPr>
              <a:t>МИРЕЙ </a:t>
            </a:r>
            <a:r>
              <a:rPr lang="ru-RU" sz="2400" b="1" i="1" dirty="0" smtClean="0">
                <a:solidFill>
                  <a:srgbClr val="FF0000"/>
                </a:solidFill>
              </a:rPr>
              <a:t>ГИЛЬЯНО</a:t>
            </a:r>
          </a:p>
          <a:p>
            <a:pPr algn="ctr"/>
            <a:r>
              <a:rPr lang="ru-RU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ПРАВИЛА СЕРВИРОВКИ СТОЛА: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середину ставят хлебницу с хлебом,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салфетницу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Затем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раскладывают вилки, ножи и ложки (в зависимости от блюда). Вилка - с левой стороны, нож - справа, ложка параллельно краю стола.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Чай помощник воспитателя разливает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отдельном столике и по мере надобности подносит детям. Это необходимо, чтобы питье не остывало раньше времени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блюдо подают ребенку только тогда, когда он сядет за стол. Заранее блюда не раскладывают, за исключением тех, которые едят холодными. Тарелки складывают друг на друга и оставляют на краю стола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 -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стол сервируют так же, но компот разливают заранее, рядом с ножом кладут столовую ложку. Дежурные разносят тарелки с салатом, воспитатель приглашает детей за столы. По мере съедания детьми салата,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помощник  воспитателя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разливает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суп и разносит детям. Дежурные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 этому процессу не допускаются.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Использованную посуду во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время обеда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убирает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младший воспитатель и дежурные дети. Второе блюдо подают по мере съедания первого, помогает разносить воспитатель и младший воспитатель. Тарелки после второго складываются одна в одну на краю стола, дежурные 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убирают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УЖИН-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стол сервируют так же, как и к завтраку.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744416" cy="240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046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12879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62934"/>
            <a:ext cx="6408712" cy="243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578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83058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Gulim" pitchFamily="34" charset="-127"/>
              </a:rPr>
              <a:t>УСЛОВИЯ ВОСПИТАНИЯ ПОЛОЖИТЕЛЬНОГО ОТНОШЕНИЯ К ЕДЕ.</a:t>
            </a:r>
            <a:b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Gulim" pitchFamily="34" charset="-127"/>
              </a:rPr>
            </a:br>
            <a:r>
              <a:rPr lang="ru-RU" sz="3600" b="1" i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(эстетические и психологические аспекты)</a:t>
            </a:r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ulim" pitchFamily="34" charset="-127"/>
                <a:ea typeface="Gulim" pitchFamily="34" charset="-127"/>
              </a:rPr>
              <a:t/>
            </a:r>
            <a:b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ulim" pitchFamily="34" charset="-127"/>
                <a:ea typeface="Gulim" pitchFamily="34" charset="-127"/>
              </a:rPr>
            </a:b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Picture 3" descr="C:\Documents and Settings\User\Рабочий стол\семинар Организация питания детей окт. 2012\фото ВКУСНО\вкусно 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2016224" cy="25743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User\Рабочий стол\семинар Организация питания детей окт. 2012\фото ВКУСНО\вкусно 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105295" cy="1647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User\Рабочий стол\семинар Организация питания детей окт. 2012\фото ВКУСНО\вкусно 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105295" cy="20843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4309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УДОБНОЕ РАСПОЛОЖЕНИЕ СТОЛОВ, ЭСТЕТИЧЕСКИ ПРИЯТНАЯ СЕРВИРОВКА И ПОДАЧА БЛЮД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БЛАГОПРИЯТНЫЙ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ПСИХОЛОГИЧЕСКИЙ КЛИМАТ, ДОБРОЖЕЛАТЕЛЬНОЕ И ВНИМАТЕЛЬНОЕ ОТНОШЕНИЕ ВЗРОСЛЫХ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3.РАЗЪЯСНЕНИЕ НЕОБХОДИМОСТИ РАЦИОНАЛЬНОГО ПИТАНИЯ, ПРОПАГАНДА ЗОЖ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4.ПОСТЕПЕННОЕ ПРИУЧЕНИЕ РЕБЕНКА НУЖНОЙ НОРМЕ В ЕДЕ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59766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84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323528" y="188640"/>
            <a:ext cx="856895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ТИПОВАЯ ОБРАЗОВАТЕЛЬНАЯ ПРОГРАММА  ДОШКОЛЬНОГО  ОБРАЗОВАНИЯ «РАСТИМ ЛИЧНОСТЬ»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младшая группа (от 1,5 до 3 лет)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культурно-гигиенических навыков.  Формировать умение во время еды правильно держать ложку.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Общественно-полезный труд. Привлекать детей к выполнению простейших  трудовых действий: совместно с взрослым и под его контролем расставлять хлебницы (без хлеба),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салфетницы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раскладывать ложки.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младшая группа (от 3 до 4 лет)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Культурно-гигиенические навыки. Формировать простейшие навыки поведения во время еды. Формировать элементарные навыки поведения за столом: умение правильно пользоваться столовой и чайной ложками, вилкой, салфеткой; не крошить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хлеб, пережевывать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пищу с закрытым ртом, не разговаривать с полным ртом.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Общественно-полезный труд. Во второй половине года начинать формировать у детей умения, необходимые при дежурстве по столовой (помогать накрывать стол к обеду: раскладывать ложки, расставлять хлебницы (без хлеба), тарелки, чашки и т. п.).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0a4b2f7572840a82004d3e744a617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647721"/>
            <a:ext cx="2173441" cy="221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1923ed023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42596"/>
            <a:ext cx="3503612" cy="211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6729-6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4787337"/>
            <a:ext cx="2016224" cy="1935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058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Психологические аспекты организации питания детей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268761"/>
            <a:ext cx="9036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1.Психологический комфорт. </a:t>
            </a:r>
            <a:r>
              <a:rPr lang="ru-RU" b="1" dirty="0" smtClean="0"/>
              <a:t>Качество предлагаемых детям блюд, их соответствие потребностям растущего организма, разнообразие меню и сама процедура приема пищи.</a:t>
            </a:r>
          </a:p>
          <a:p>
            <a:r>
              <a:rPr lang="ru-RU" b="1" dirty="0" smtClean="0"/>
              <a:t>2</a:t>
            </a:r>
            <a:r>
              <a:rPr lang="ru-RU" b="1" u="sng" dirty="0" smtClean="0"/>
              <a:t>. Хорошие манеры</a:t>
            </a:r>
            <a:r>
              <a:rPr lang="ru-RU" b="1" dirty="0" smtClean="0"/>
              <a:t>. Приобретаются путем многократных упражнений, а также благодаря среде, в которой, постоянно находятся дети. В данном случае взрослые своим общением, доброжелательностью создают условия.</a:t>
            </a:r>
          </a:p>
          <a:p>
            <a:r>
              <a:rPr lang="ru-RU" b="1" dirty="0" smtClean="0"/>
              <a:t>3</a:t>
            </a:r>
            <a:r>
              <a:rPr lang="ru-RU" b="1" u="sng" dirty="0" smtClean="0"/>
              <a:t>. Не следует принуждать ребенка к еде. </a:t>
            </a:r>
            <a:r>
              <a:rPr lang="ru-RU" b="1" dirty="0" smtClean="0"/>
              <a:t>Нужно помнить, что каждый человек рождается на своем, с присущим только ему правильно функционирующим механизмом чувства голода, который показывает, когда и сколько следует есть, вмешательство в это может привести к нарушению психики.</a:t>
            </a:r>
          </a:p>
          <a:p>
            <a:r>
              <a:rPr lang="ru-RU" b="1" dirty="0" smtClean="0"/>
              <a:t>4. </a:t>
            </a:r>
            <a:r>
              <a:rPr lang="ru-RU" b="1" u="sng" dirty="0" smtClean="0"/>
              <a:t>Эстетика.</a:t>
            </a:r>
            <a:r>
              <a:rPr lang="ru-RU" b="1" dirty="0" smtClean="0"/>
              <a:t> Часто, блюдо выглядит не эстетично и ребёнок уже отказывается есть, что бы это избежать, ребёнку стоит украсить блюдо весёлой рожицей или же спросить мнение детей, восклицать «М-м-м как вкусно!»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596" y="526997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Памятка</a:t>
            </a:r>
            <a:endParaRPr lang="ru-RU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8064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что надо обращать внимание во время еды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Последовательность блюд должна быть постоянной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ребёнком нужно ставить только одно блюдо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Блюдо должно быть не слишком горячим, не холодным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Полезно класть пищу в рот небольшими кусочками, хорошо пережёвывать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надо разговаривать во время еды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Рот и руки вытирать бумажной салфеткой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/>
            <a:endParaRPr lang="ru-RU" sz="16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4824536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Правила поведения ребенка за столом.</a:t>
            </a:r>
          </a:p>
          <a:p>
            <a:endParaRPr lang="ru-RU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836712"/>
            <a:ext cx="78488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+mj-lt"/>
              <a:buAutoNum type="arabicPeriod"/>
            </a:pPr>
            <a:r>
              <a:rPr lang="ru-RU" dirty="0" smtClean="0"/>
              <a:t>Не сиди, развалившись.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/>
              <a:t>Не клади ногу на ногу.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/>
              <a:t>Не шаркай ногами, не разговаривай.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/>
              <a:t>Не вертись, не толкай товарища.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/>
              <a:t>Ешь аккуратно, не проливай на скатерть.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/>
              <a:t>Кусай хлеб над тарелкой.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/>
              <a:t>Не откусывай сразу большие куски хлеба . Ешь тихо. Не чавкай.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/>
              <a:t>Правильно держи вилку, ложку и нож.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/>
              <a:t>После еды положи ложку и вилку на тарелку.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/>
              <a:t>Выходя из-за стола, необходимо задвинуть стул и поблагодарить.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/>
              <a:t>После еды полощи рот водой. </a:t>
            </a:r>
          </a:p>
          <a:p>
            <a:pPr marL="342900" lvl="0" indent="-342900" algn="ctr">
              <a:buFont typeface="+mj-lt"/>
              <a:buAutoNum type="arabicPeriod"/>
            </a:pPr>
            <a:endParaRPr lang="ru-RU" dirty="0"/>
          </a:p>
          <a:p>
            <a:pPr marL="342900" lvl="0" indent="-342900" algn="ctr">
              <a:buFont typeface="+mj-lt"/>
              <a:buAutoNum type="arabicPeriod"/>
            </a:pPr>
            <a:endParaRPr lang="ru-RU" dirty="0" smtClean="0"/>
          </a:p>
          <a:p>
            <a:pPr marL="342900" indent="-342900"/>
            <a:endParaRPr lang="ru-RU" sz="1600" dirty="0" smtClean="0"/>
          </a:p>
          <a:p>
            <a:pPr marL="342900" indent="-342900"/>
            <a:endParaRPr lang="ru-RU" sz="1600" dirty="0"/>
          </a:p>
          <a:p>
            <a:pPr marL="342900" indent="-342900"/>
            <a:endParaRPr lang="ru-RU" sz="1600" dirty="0" smtClean="0"/>
          </a:p>
        </p:txBody>
      </p:sp>
      <p:pic>
        <p:nvPicPr>
          <p:cNvPr id="3075" name="Picture 3" descr="I:\Дежурство по столовой\hello_html_m70b78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431" y="4005064"/>
            <a:ext cx="500916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6840760" cy="37856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323528" y="188640"/>
            <a:ext cx="856895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группа (от 4 до 5 лет)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Культурно-гигиенические навыки. Совершенствовать навыки аккуратного приема пищи: умение брать пищу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понемногу, хорошо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пережевывать, есть бесшумно, правильно пользоваться столовыми приборами (ложка, вилка), салфеткой, полоскать рот после еды.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Общественно-полезный труд. Учить детей самостоятельно выполнять обязанности дежурных по столовой: аккуратно расставлять хлебницы, чашки с блюдцами, глубокие тарелки, ставить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салфетницы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раскладывать столовые приборы (ложки, вилки, ножи).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Старшая группа (от 5 до 6 лет)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Культурно-гигиенические навыки. Совершенствовать культуру еды: умение правильно пользоваться столовыми приборами (вилкой, ножом); есть аккуратно, бесшумно, сохраняя правильную осанку за столом; обращаться с просьбой, благодарить.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Общественно-полезный труд. Приучать добросовестно выполнять обязанности дежурных по столовой: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сервировать стол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приводить его в порядок после 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684213" y="188912"/>
            <a:ext cx="446385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 (от 6 до 7 лет)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Культурно-гигиенические навыки. Закреплять умения детей аккуратно пользоваться столовыми приборами; правильно вести себя за столом; обращаться с просьбой, благодарить.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Общественно-полезный труд. Приучать детей добросовестно выполнять обязанности дежурных по столовой: полностью сервировать столы и вытирать их после еды, подметать пол.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1904">
            <a:off x="5681072" y="1412436"/>
            <a:ext cx="3075046" cy="3637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276872"/>
            <a:ext cx="792088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Gulim" pitchFamily="34" charset="-127"/>
                <a:cs typeface="Times New Roman" pitchFamily="18" charset="0"/>
              </a:rPr>
              <a:t>МЕТОДЫ И ФОРМЫ ОРГАНИЗАЦИИ РАБОТЫ С ДЕТЬМИ:</a:t>
            </a: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88640"/>
            <a:ext cx="8820472" cy="30592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indent="-342900" algn="ctr">
              <a:buAutoNum type="arabicPeriod"/>
            </a:pPr>
            <a:r>
              <a:rPr lang="ru-RU" sz="2400" b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+mj-lt"/>
                <a:ea typeface="Gulim" pitchFamily="34" charset="-127"/>
                <a:cs typeface="Times New Roman" pitchFamily="18" charset="0"/>
              </a:rPr>
              <a:t>Наглядный </a:t>
            </a:r>
          </a:p>
          <a:p>
            <a:pPr marL="342900" indent="-342900" algn="ctr"/>
            <a:r>
              <a:rPr lang="ru-RU" sz="2000" b="1" i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 приемов владения столовыми приборами, демонстрация правил сервировки, </a:t>
            </a:r>
          </a:p>
          <a:p>
            <a:pPr marL="342900" indent="-342900" algn="ctr"/>
            <a:r>
              <a:rPr lang="ru-RU" sz="2000" b="1" i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положительный личный пример, </a:t>
            </a:r>
          </a:p>
          <a:p>
            <a:pPr marL="342900" indent="-342900" algn="ctr"/>
            <a:r>
              <a:rPr lang="ru-RU" sz="2000" b="1" i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рассматривание картин и иллюстраций, </a:t>
            </a:r>
          </a:p>
          <a:p>
            <a:pPr marL="342900" indent="-342900" algn="ctr"/>
            <a:r>
              <a:rPr lang="ru-RU" sz="2000" b="1" i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экскурсия на пищеблок, </a:t>
            </a:r>
          </a:p>
          <a:p>
            <a:pPr marL="342900" indent="-342900" algn="ctr"/>
            <a:r>
              <a:rPr lang="ru-RU" sz="2000" b="1" i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наблюдение за сверстниками)</a:t>
            </a:r>
          </a:p>
          <a:p>
            <a:pPr marL="342900" indent="-342900" algn="ctr"/>
            <a:endParaRPr lang="ru-RU" sz="2400" b="1" i="1" cap="all" dirty="0" smtClean="0">
              <a:ln/>
              <a:solidFill>
                <a:schemeClr val="accent5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2" cstate="print"/>
          <a:srcRect l="2778" t="13034"/>
          <a:stretch>
            <a:fillRect/>
          </a:stretch>
        </p:blipFill>
        <p:spPr bwMode="auto">
          <a:xfrm rot="21378033">
            <a:off x="348486" y="3092245"/>
            <a:ext cx="4308275" cy="293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284984"/>
            <a:ext cx="4452630" cy="287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13480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indent="-342900" algn="ctr">
              <a:buAutoNum type="arabicPeriod" startAt="2"/>
            </a:pPr>
            <a:r>
              <a:rPr lang="ru-RU" sz="2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Gulim" pitchFamily="34" charset="-127"/>
                <a:cs typeface="Times New Roman" pitchFamily="18" charset="0"/>
              </a:rPr>
              <a:t>Словесный </a:t>
            </a:r>
          </a:p>
          <a:p>
            <a:pPr marL="342900" indent="-342900" algn="ctr"/>
            <a:r>
              <a:rPr lang="ru-RU" sz="1800" b="1" i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(объяснение, разъяснение, убеждение, использование художественного слова, разбор проблемных ситуаций, поощрительная оценка деятельности ребенка)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928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968" y="1709192"/>
            <a:ext cx="79928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РЕКОМЕНДОВАННЫЕ ХУДОЖЕСТВЕННЫЕ ПРОИЗВЕДЕНИЯ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dirty="0" smtClean="0">
                <a:solidFill>
                  <a:srgbClr val="CC0099"/>
                </a:solidFill>
              </a:rPr>
              <a:t>ПРИЕМ ПИЩИ</a:t>
            </a:r>
          </a:p>
          <a:p>
            <a:pPr algn="ctr"/>
            <a:r>
              <a:rPr lang="ru-RU" sz="1800" dirty="0" smtClean="0">
                <a:solidFill>
                  <a:srgbClr val="CC0099"/>
                </a:solidFill>
              </a:rPr>
              <a:t>Г. </a:t>
            </a:r>
            <a:r>
              <a:rPr lang="ru-RU" sz="1800" dirty="0" err="1" smtClean="0">
                <a:solidFill>
                  <a:srgbClr val="CC0099"/>
                </a:solidFill>
              </a:rPr>
              <a:t>Лагздынь</a:t>
            </a:r>
            <a:r>
              <a:rPr lang="ru-RU" sz="1800" dirty="0" smtClean="0">
                <a:solidFill>
                  <a:srgbClr val="CC0099"/>
                </a:solidFill>
              </a:rPr>
              <a:t> «Куклу кормили?»</a:t>
            </a:r>
          </a:p>
          <a:p>
            <a:pPr algn="ctr"/>
            <a:r>
              <a:rPr lang="ru-RU" sz="1800" dirty="0" smtClean="0">
                <a:solidFill>
                  <a:srgbClr val="CC0099"/>
                </a:solidFill>
              </a:rPr>
              <a:t>О. </a:t>
            </a:r>
            <a:r>
              <a:rPr lang="ru-RU" sz="1800" dirty="0" err="1" smtClean="0">
                <a:solidFill>
                  <a:srgbClr val="CC0099"/>
                </a:solidFill>
              </a:rPr>
              <a:t>Дриз</a:t>
            </a:r>
            <a:r>
              <a:rPr lang="ru-RU" sz="1800" dirty="0" smtClean="0">
                <a:solidFill>
                  <a:srgbClr val="CC0099"/>
                </a:solidFill>
              </a:rPr>
              <a:t> «Ну и каша!»</a:t>
            </a:r>
          </a:p>
          <a:p>
            <a:pPr algn="ctr"/>
            <a:r>
              <a:rPr lang="ru-RU" sz="1800" dirty="0" smtClean="0">
                <a:solidFill>
                  <a:srgbClr val="CC0099"/>
                </a:solidFill>
              </a:rPr>
              <a:t>Э. </a:t>
            </a:r>
            <a:r>
              <a:rPr lang="ru-RU" sz="1800" dirty="0" err="1" smtClean="0">
                <a:solidFill>
                  <a:srgbClr val="CC0099"/>
                </a:solidFill>
              </a:rPr>
              <a:t>Мошковская</a:t>
            </a:r>
            <a:r>
              <a:rPr lang="ru-RU" sz="1800" dirty="0" smtClean="0">
                <a:solidFill>
                  <a:srgbClr val="CC0099"/>
                </a:solidFill>
              </a:rPr>
              <a:t> «Маша и каша»</a:t>
            </a:r>
          </a:p>
          <a:p>
            <a:pPr algn="ctr"/>
            <a:r>
              <a:rPr lang="ru-RU" sz="1800" dirty="0" smtClean="0">
                <a:solidFill>
                  <a:srgbClr val="CC0099"/>
                </a:solidFill>
              </a:rPr>
              <a:t>С. </a:t>
            </a:r>
            <a:r>
              <a:rPr lang="ru-RU" sz="1800" dirty="0" err="1" smtClean="0">
                <a:solidFill>
                  <a:srgbClr val="CC0099"/>
                </a:solidFill>
              </a:rPr>
              <a:t>Капутикян</a:t>
            </a:r>
            <a:r>
              <a:rPr lang="ru-RU" sz="1800" dirty="0" smtClean="0">
                <a:solidFill>
                  <a:srgbClr val="CC0099"/>
                </a:solidFill>
              </a:rPr>
              <a:t> «Кто скорее допьет?»</a:t>
            </a:r>
          </a:p>
          <a:p>
            <a:pPr algn="ctr"/>
            <a:r>
              <a:rPr lang="ru-RU" sz="1800" dirty="0" err="1" smtClean="0">
                <a:solidFill>
                  <a:srgbClr val="CC0099"/>
                </a:solidFill>
              </a:rPr>
              <a:t>Потешка</a:t>
            </a:r>
            <a:r>
              <a:rPr lang="ru-RU" sz="1800" dirty="0" smtClean="0">
                <a:solidFill>
                  <a:srgbClr val="CC0099"/>
                </a:solidFill>
              </a:rPr>
              <a:t> «Ножками потопали»</a:t>
            </a:r>
          </a:p>
          <a:p>
            <a:pPr algn="ctr"/>
            <a:r>
              <a:rPr lang="ru-RU" sz="1800" dirty="0" smtClean="0">
                <a:solidFill>
                  <a:srgbClr val="CC0099"/>
                </a:solidFill>
              </a:rPr>
              <a:t>A. Прокофьев «Вечером»</a:t>
            </a:r>
          </a:p>
          <a:p>
            <a:pPr algn="ctr"/>
            <a:r>
              <a:rPr lang="ru-RU" sz="1800" dirty="0" smtClean="0">
                <a:solidFill>
                  <a:srgbClr val="CC0099"/>
                </a:solidFill>
              </a:rPr>
              <a:t>Г. </a:t>
            </a:r>
            <a:r>
              <a:rPr lang="ru-RU" sz="1800" dirty="0" err="1" smtClean="0">
                <a:solidFill>
                  <a:srgbClr val="CC0099"/>
                </a:solidFill>
              </a:rPr>
              <a:t>Лагздынь</a:t>
            </a:r>
            <a:r>
              <a:rPr lang="ru-RU" sz="1800" dirty="0" smtClean="0">
                <a:solidFill>
                  <a:srgbClr val="CC0099"/>
                </a:solidFill>
              </a:rPr>
              <a:t> «Просто объеденье!»</a:t>
            </a:r>
          </a:p>
          <a:p>
            <a:pPr algn="ctr"/>
            <a:r>
              <a:rPr lang="ru-RU" sz="1800" dirty="0" smtClean="0">
                <a:solidFill>
                  <a:srgbClr val="CC0099"/>
                </a:solidFill>
              </a:rPr>
              <a:t>И. </a:t>
            </a:r>
            <a:r>
              <a:rPr lang="ru-RU" sz="1800" dirty="0" err="1" smtClean="0">
                <a:solidFill>
                  <a:srgbClr val="CC0099"/>
                </a:solidFill>
              </a:rPr>
              <a:t>Токмакова</a:t>
            </a:r>
            <a:r>
              <a:rPr lang="ru-RU" sz="1800" dirty="0" smtClean="0">
                <a:solidFill>
                  <a:srgbClr val="CC0099"/>
                </a:solidFill>
              </a:rPr>
              <a:t> «Ай да суп!»</a:t>
            </a:r>
          </a:p>
          <a:p>
            <a:pPr algn="ctr"/>
            <a:endParaRPr lang="ru-RU" sz="1800" dirty="0" smtClean="0">
              <a:solidFill>
                <a:srgbClr val="CC0099"/>
              </a:solidFill>
            </a:endParaRPr>
          </a:p>
          <a:p>
            <a:pPr algn="ctr"/>
            <a:endParaRPr lang="ru-RU" sz="1800" dirty="0" smtClean="0">
              <a:solidFill>
                <a:srgbClr val="CC0099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933056"/>
            <a:ext cx="4536827" cy="280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904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88641"/>
            <a:ext cx="8568952" cy="49552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Gulim" pitchFamily="34" charset="-127"/>
                <a:cs typeface="Times New Roman" pitchFamily="18" charset="0"/>
              </a:rPr>
              <a:t>3. Практический </a:t>
            </a:r>
          </a:p>
          <a:p>
            <a:pPr algn="ctr"/>
            <a:r>
              <a:rPr lang="ru-RU" sz="2000" b="1" i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дежурство, закрепление навыков поведения за столом, </a:t>
            </a:r>
          </a:p>
          <a:p>
            <a:pPr algn="ctr"/>
            <a:r>
              <a:rPr lang="ru-RU" sz="2000" b="1" i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дидактические игры, сюжетные игры</a:t>
            </a:r>
          </a:p>
          <a:p>
            <a:pPr algn="ctr"/>
            <a:r>
              <a:rPr lang="ru-RU" sz="1400" b="1" i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«Столик</a:t>
            </a:r>
            <a:r>
              <a:rPr lang="ru-RU" sz="1400" b="1" i="1" cap="all" dirty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накройся</a:t>
            </a:r>
            <a:r>
              <a:rPr lang="ru-RU" sz="1400" b="1" i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endParaRPr lang="ru-RU" sz="1400" b="1" i="1" cap="all" dirty="0">
              <a:ln/>
              <a:solidFill>
                <a:srgbClr val="C00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cap="all" dirty="0">
                <a:ln/>
                <a:solidFill>
                  <a:schemeClr val="accent4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Закрепить навыки сервировки детского стола.</a:t>
            </a:r>
          </a:p>
          <a:p>
            <a:pPr algn="ctr"/>
            <a:r>
              <a:rPr lang="ru-RU" sz="1400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1400" cap="all" dirty="0">
                <a:ln/>
                <a:solidFill>
                  <a:schemeClr val="accent4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игры: участники вытягивают листочки с изображением блюд на разные этапы питания (завтрак, обед, полдник, ужин) и при помощи плоскостных фигур накрывают столы</a:t>
            </a:r>
            <a:r>
              <a:rPr lang="ru-RU" sz="1400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b="1" i="1" cap="all" dirty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«Будем кашу варить, будем Сашу кормить»</a:t>
            </a:r>
          </a:p>
          <a:p>
            <a:pPr algn="ctr"/>
            <a:r>
              <a:rPr lang="ru-RU" sz="1400" cap="all" dirty="0">
                <a:ln/>
                <a:solidFill>
                  <a:schemeClr val="accent4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 Обучать детей правильно пользоваться ложкой.</a:t>
            </a:r>
          </a:p>
          <a:p>
            <a:pPr lvl="3" algn="ctr"/>
            <a:r>
              <a:rPr lang="ru-RU" sz="1400" b="1" i="1" cap="all" dirty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«Красивые салфеточки для трех </a:t>
            </a:r>
            <a:r>
              <a:rPr lang="ru-RU" sz="1400" b="1" i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поросят»</a:t>
            </a:r>
          </a:p>
          <a:p>
            <a:pPr lvl="3" algn="ctr"/>
            <a:r>
              <a:rPr lang="ru-RU" sz="1400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cap="all" dirty="0">
                <a:ln/>
                <a:solidFill>
                  <a:schemeClr val="accent4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Продолжать обучать детей навыкам пользования салфеткой</a:t>
            </a:r>
            <a:r>
              <a:rPr lang="ru-RU" sz="2400" b="1" i="1" cap="all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.</a:t>
            </a:r>
          </a:p>
          <a:p>
            <a:pPr algn="ctr"/>
            <a:endParaRPr lang="ru-RU" sz="2400" b="1" i="1" cap="all" dirty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i="1" cap="all" dirty="0" smtClean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  <a:p>
            <a:pPr algn="ctr"/>
            <a:endParaRPr lang="ru-RU" sz="2400" b="1" i="1" cap="all" dirty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41333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67871"/>
            <a:ext cx="3328664" cy="249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589</TotalTime>
  <Words>1355</Words>
  <Application>Microsoft Office PowerPoint</Application>
  <PresentationFormat>Экран (4:3)</PresentationFormat>
  <Paragraphs>123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Формирование культурно-гигиенических навыков у детей при организации приема пищи.</vt:lpstr>
      <vt:lpstr>Слайд 2</vt:lpstr>
      <vt:lpstr>Слайд 3</vt:lpstr>
      <vt:lpstr>Слайд 4</vt:lpstr>
      <vt:lpstr>Слайд 5</vt:lpstr>
      <vt:lpstr>Слайд 6</vt:lpstr>
      <vt:lpstr>Слайд 7</vt:lpstr>
      <vt:lpstr>РЕКОМЕНДОВАННЫЕ ХУДОЖЕСТВЕННЫЕ ПРОИЗВЕДЕНИЯ</vt:lpstr>
      <vt:lpstr>Слайд 9</vt:lpstr>
      <vt:lpstr>Гигиенические процедуры</vt:lpstr>
      <vt:lpstr>Организация дежурств</vt:lpstr>
      <vt:lpstr>АЛГОРИТМ ДЕЖУРСТВА ПО СТОЛОВОЙ</vt:lpstr>
      <vt:lpstr>Слайд 13</vt:lpstr>
      <vt:lpstr>Слайд 14</vt:lpstr>
      <vt:lpstr>Слайд 15</vt:lpstr>
      <vt:lpstr>Слайд 16</vt:lpstr>
      <vt:lpstr>Слайд 17</vt:lpstr>
      <vt:lpstr>УСЛОВИЯ ВОСПИТАНИЯ ПОЛОЖИТЕЛЬНОГО ОТНОШЕНИЯ К ЕДЕ. (эстетические и психологические аспекты)  </vt:lpstr>
      <vt:lpstr>Слайд 19</vt:lpstr>
      <vt:lpstr>Психологические аспекты организации питания детей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культурно-гигиенических навыков у детей при организации приема пищи.</dc:title>
  <dc:creator>Андрей</dc:creator>
  <cp:lastModifiedBy>Пользователь Windows</cp:lastModifiedBy>
  <cp:revision>50</cp:revision>
  <dcterms:created xsi:type="dcterms:W3CDTF">2014-09-28T19:07:52Z</dcterms:created>
  <dcterms:modified xsi:type="dcterms:W3CDTF">2023-04-18T19:11:30Z</dcterms:modified>
</cp:coreProperties>
</file>