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sldIdLst>
    <p:sldId id="256" r:id="rId2"/>
    <p:sldId id="275" r:id="rId3"/>
    <p:sldId id="257" r:id="rId4"/>
    <p:sldId id="258" r:id="rId5"/>
    <p:sldId id="260" r:id="rId6"/>
    <p:sldId id="259" r:id="rId7"/>
    <p:sldId id="261" r:id="rId8"/>
    <p:sldId id="262" r:id="rId9"/>
    <p:sldId id="263" r:id="rId10"/>
    <p:sldId id="264" r:id="rId11"/>
    <p:sldId id="271" r:id="rId12"/>
    <p:sldId id="266" r:id="rId13"/>
    <p:sldId id="267" r:id="rId14"/>
    <p:sldId id="268" r:id="rId15"/>
    <p:sldId id="269" r:id="rId16"/>
    <p:sldId id="283" r:id="rId17"/>
    <p:sldId id="270" r:id="rId18"/>
    <p:sldId id="272" r:id="rId19"/>
    <p:sldId id="273" r:id="rId20"/>
    <p:sldId id="274" r:id="rId21"/>
    <p:sldId id="276" r:id="rId22"/>
    <p:sldId id="278" r:id="rId23"/>
    <p:sldId id="279" r:id="rId24"/>
    <p:sldId id="280" r:id="rId25"/>
    <p:sldId id="281" r:id="rId26"/>
    <p:sldId id="282" r:id="rId27"/>
    <p:sldId id="284" r:id="rId2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5B106E36-FD25-4E2D-B0AA-010F637433A0}" type="datetimeFigureOut">
              <a:rPr lang="ru-RU" smtClean="0"/>
              <a:pPr/>
              <a:t>19.04.2020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B106E36-FD25-4E2D-B0AA-010F637433A0}" type="datetimeFigureOut">
              <a:rPr lang="ru-RU" smtClean="0"/>
              <a:pPr/>
              <a:t>19.04.2020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B106E36-FD25-4E2D-B0AA-010F637433A0}" type="datetimeFigureOut">
              <a:rPr lang="ru-RU" smtClean="0"/>
              <a:pPr/>
              <a:t>19.04.2020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B106E36-FD25-4E2D-B0AA-010F637433A0}" type="datetimeFigureOut">
              <a:rPr lang="ru-RU" smtClean="0"/>
              <a:pPr/>
              <a:t>19.04.2020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19.04.2020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5B106E36-FD25-4E2D-B0AA-010F637433A0}" type="datetimeFigureOut">
              <a:rPr lang="ru-RU" smtClean="0"/>
              <a:pPr/>
              <a:t>19.04.2020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5B106E36-FD25-4E2D-B0AA-010F637433A0}" type="datetimeFigureOut">
              <a:rPr lang="ru-RU" smtClean="0"/>
              <a:pPr/>
              <a:t>19.04.2020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5B106E36-FD25-4E2D-B0AA-010F637433A0}" type="datetimeFigureOut">
              <a:rPr lang="ru-RU" smtClean="0"/>
              <a:pPr/>
              <a:t>19.04.2020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19.04.2020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19.04.2020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19.04.2020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00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19.04.2020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32.jpeg"/></Relationships>
</file>

<file path=ppt/slides/_rels/slide1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4.xml"/><Relationship Id="rId4" Type="http://schemas.openxmlformats.org/officeDocument/2006/relationships/image" Target="../media/image35.jpeg"/></Relationships>
</file>

<file path=ppt/slides/_rels/slide1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2.jpe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7.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zags63.ru/images/letopis_zags/otrad/4.jpg" TargetMode="External"/><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143130"/>
          </a:xfrm>
        </p:spPr>
        <p:style>
          <a:lnRef idx="1">
            <a:schemeClr val="accent2"/>
          </a:lnRef>
          <a:fillRef idx="2">
            <a:schemeClr val="accent2"/>
          </a:fillRef>
          <a:effectRef idx="1">
            <a:schemeClr val="accent2"/>
          </a:effectRef>
          <a:fontRef idx="minor">
            <a:schemeClr val="dk1"/>
          </a:fontRef>
        </p:style>
        <p:txBody>
          <a:bodyPr>
            <a:normAutofit/>
          </a:bodyPr>
          <a:lstStyle/>
          <a:p>
            <a:r>
              <a:rPr lang="ru-RU" sz="5400" b="1" dirty="0">
                <a:solidFill>
                  <a:schemeClr val="tx2">
                    <a:lumMod val="75000"/>
                  </a:schemeClr>
                </a:solidFill>
                <a:latin typeface="Times New Roman" pitchFamily="18" charset="0"/>
                <a:cs typeface="Times New Roman" pitchFamily="18" charset="0"/>
              </a:rPr>
              <a:t>Мой город - моя Отрада!</a:t>
            </a:r>
            <a:br>
              <a:rPr lang="ru-RU" sz="5400" b="1" dirty="0">
                <a:solidFill>
                  <a:schemeClr val="tx2">
                    <a:lumMod val="75000"/>
                  </a:schemeClr>
                </a:solidFill>
                <a:latin typeface="Times New Roman" pitchFamily="18" charset="0"/>
                <a:cs typeface="Times New Roman" pitchFamily="18" charset="0"/>
              </a:rPr>
            </a:br>
            <a:r>
              <a:rPr lang="ru-RU" sz="2700" b="1" dirty="0">
                <a:solidFill>
                  <a:schemeClr val="tx2">
                    <a:lumMod val="75000"/>
                  </a:schemeClr>
                </a:solidFill>
                <a:latin typeface="Times New Roman" pitchFamily="18" charset="0"/>
                <a:cs typeface="Times New Roman" pitchFamily="18" charset="0"/>
              </a:rPr>
              <a:t>Автор: Рогалева Эвелина Николаевна</a:t>
            </a:r>
          </a:p>
        </p:txBody>
      </p:sp>
      <p:pic>
        <p:nvPicPr>
          <p:cNvPr id="1028" name="Picture 4" descr="C:\Documents and Settings\Владелец\Мои документы\Загрузки\церковь\99992_4_200.jpg"/>
          <p:cNvPicPr>
            <a:picLocks noGrp="1" noChangeAspect="1" noChangeArrowheads="1"/>
          </p:cNvPicPr>
          <p:nvPr>
            <p:ph idx="1"/>
          </p:nvPr>
        </p:nvPicPr>
        <p:blipFill>
          <a:blip r:embed="rId2"/>
          <a:srcRect/>
          <a:stretch>
            <a:fillRect/>
          </a:stretch>
        </p:blipFill>
        <p:spPr bwMode="auto">
          <a:xfrm>
            <a:off x="1357290" y="2700324"/>
            <a:ext cx="3214710" cy="2143140"/>
          </a:xfrm>
          <a:prstGeom prst="rect">
            <a:avLst/>
          </a:prstGeom>
          <a:noFill/>
        </p:spPr>
      </p:pic>
      <p:pic>
        <p:nvPicPr>
          <p:cNvPr id="1029" name="Picture 5" descr="C:\Documents and Settings\Владелец\Мои документы\Загрузки\церковь\ццццц.jpeg"/>
          <p:cNvPicPr>
            <a:picLocks noChangeAspect="1" noChangeArrowheads="1"/>
          </p:cNvPicPr>
          <p:nvPr/>
        </p:nvPicPr>
        <p:blipFill>
          <a:blip r:embed="rId3"/>
          <a:srcRect/>
          <a:stretch>
            <a:fillRect/>
          </a:stretch>
        </p:blipFill>
        <p:spPr bwMode="auto">
          <a:xfrm>
            <a:off x="5108653" y="2643187"/>
            <a:ext cx="3214710" cy="2143130"/>
          </a:xfrm>
          <a:prstGeom prst="rect">
            <a:avLst/>
          </a:prstGeom>
          <a:noFill/>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28"/>
                    </p:tgtEl>
                  </p:cond>
                </p:stCondLst>
                <p:endSync evt="end" delay="0">
                  <p:rtn val="all"/>
                </p:endSync>
                <p:childTnLst>
                  <p:par>
                    <p:cTn id="3" fill="hold">
                      <p:stCondLst>
                        <p:cond delay="0"/>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1028"/>
                                        </p:tgtEl>
                                      </p:cBhvr>
                                      <p:by x="150000" y="150000"/>
                                    </p:animScale>
                                  </p:childTnLst>
                                </p:cTn>
                              </p:par>
                            </p:childTnLst>
                          </p:cTn>
                        </p:par>
                      </p:childTnLst>
                    </p:cTn>
                  </p:par>
                </p:childTnLst>
              </p:cTn>
              <p:nextCondLst>
                <p:cond evt="onClick" delay="0">
                  <p:tgtEl>
                    <p:spTgt spid="1028"/>
                  </p:tgtEl>
                </p:cond>
              </p:nextCondLst>
            </p:seq>
            <p:seq concurrent="1" nextAc="seek">
              <p:cTn id="7" restart="whenNotActive" fill="hold" evtFilter="cancelBubble" nodeType="interactiveSeq">
                <p:stCondLst>
                  <p:cond evt="onClick" delay="0">
                    <p:tgtEl>
                      <p:spTgt spid="1029"/>
                    </p:tgtEl>
                  </p:cond>
                </p:stCondLst>
                <p:endSync evt="end" delay="0">
                  <p:rtn val="all"/>
                </p:endSync>
                <p:childTnLst>
                  <p:par>
                    <p:cTn id="8" fill="hold">
                      <p:stCondLst>
                        <p:cond delay="0"/>
                      </p:stCondLst>
                      <p:childTnLst>
                        <p:par>
                          <p:cTn id="9" fill="hold">
                            <p:stCondLst>
                              <p:cond delay="0"/>
                            </p:stCondLst>
                            <p:childTnLst>
                              <p:par>
                                <p:cTn id="10" presetID="6" presetClass="emph" presetSubtype="0" fill="hold" nodeType="clickEffect">
                                  <p:stCondLst>
                                    <p:cond delay="0"/>
                                  </p:stCondLst>
                                  <p:childTnLst>
                                    <p:animScale>
                                      <p:cBhvr>
                                        <p:cTn id="11" dur="2000" fill="hold"/>
                                        <p:tgtEl>
                                          <p:spTgt spid="1029"/>
                                        </p:tgtEl>
                                      </p:cBhvr>
                                      <p:by x="150000" y="150000"/>
                                    </p:animScale>
                                  </p:childTnLst>
                                </p:cTn>
                              </p:par>
                            </p:childTnLst>
                          </p:cTn>
                        </p:par>
                      </p:childTnLst>
                    </p:cTn>
                  </p:par>
                </p:childTnLst>
              </p:cTn>
              <p:nextCondLst>
                <p:cond evt="onClick" delay="0">
                  <p:tgtEl>
                    <p:spTgt spid="1029"/>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p:txBody>
          <a:bodyPr/>
          <a:lstStyle/>
          <a:p>
            <a:endParaRPr lang="ru-RU" sz="2000" b="1" dirty="0">
              <a:solidFill>
                <a:srgbClr val="002060"/>
              </a:solidFill>
              <a:latin typeface="Times New Roman" pitchFamily="18" charset="0"/>
              <a:cs typeface="Times New Roman" pitchFamily="18" charset="0"/>
            </a:endParaRPr>
          </a:p>
          <a:p>
            <a:endParaRPr lang="ru-RU" sz="2000" b="1" dirty="0">
              <a:solidFill>
                <a:srgbClr val="002060"/>
              </a:solidFill>
              <a:latin typeface="Times New Roman" pitchFamily="18" charset="0"/>
              <a:cs typeface="Times New Roman" pitchFamily="18" charset="0"/>
            </a:endParaRPr>
          </a:p>
          <a:p>
            <a:endParaRPr lang="ru-RU" sz="2000" b="1" dirty="0">
              <a:solidFill>
                <a:srgbClr val="002060"/>
              </a:solidFill>
              <a:latin typeface="Times New Roman" pitchFamily="18" charset="0"/>
              <a:cs typeface="Times New Roman" pitchFamily="18" charset="0"/>
            </a:endParaRPr>
          </a:p>
          <a:p>
            <a:endParaRPr lang="ru-RU" sz="2000" b="1" dirty="0">
              <a:solidFill>
                <a:srgbClr val="002060"/>
              </a:solidFill>
              <a:latin typeface="Times New Roman" pitchFamily="18" charset="0"/>
              <a:cs typeface="Times New Roman" pitchFamily="18" charset="0"/>
            </a:endParaRPr>
          </a:p>
          <a:p>
            <a:endParaRPr lang="ru-RU" sz="2000" b="1" dirty="0">
              <a:solidFill>
                <a:srgbClr val="002060"/>
              </a:solidFill>
              <a:latin typeface="Times New Roman" pitchFamily="18" charset="0"/>
              <a:cs typeface="Times New Roman" pitchFamily="18" charset="0"/>
            </a:endParaRPr>
          </a:p>
          <a:p>
            <a:endParaRPr lang="ru-RU" sz="2000" b="1" dirty="0">
              <a:solidFill>
                <a:srgbClr val="002060"/>
              </a:solidFill>
              <a:latin typeface="Times New Roman" pitchFamily="18" charset="0"/>
              <a:cs typeface="Times New Roman" pitchFamily="18" charset="0"/>
            </a:endParaRPr>
          </a:p>
          <a:p>
            <a:endParaRPr lang="ru-RU" sz="2000" b="1" dirty="0">
              <a:solidFill>
                <a:srgbClr val="002060"/>
              </a:solidFill>
              <a:latin typeface="Times New Roman" pitchFamily="18" charset="0"/>
              <a:cs typeface="Times New Roman" pitchFamily="18" charset="0"/>
            </a:endParaRPr>
          </a:p>
          <a:p>
            <a:endParaRPr lang="ru-RU" sz="2000" b="1" dirty="0">
              <a:solidFill>
                <a:srgbClr val="002060"/>
              </a:solidFill>
              <a:latin typeface="Times New Roman" pitchFamily="18" charset="0"/>
              <a:cs typeface="Times New Roman" pitchFamily="18" charset="0"/>
            </a:endParaRPr>
          </a:p>
          <a:p>
            <a:r>
              <a:rPr lang="ru-RU" sz="2000" b="1" dirty="0">
                <a:solidFill>
                  <a:srgbClr val="002060"/>
                </a:solidFill>
                <a:latin typeface="Times New Roman" pitchFamily="18" charset="0"/>
                <a:cs typeface="Times New Roman" pitchFamily="18" charset="0"/>
              </a:rPr>
              <a:t>Улица Первомайская своё название получила 1 мая 1947 года, когда с Мухановского нефтепромысла страна получила первый эшелон нефти. Со временем на этой улице вырос прекрасный Дворец культуры «Россия».</a:t>
            </a:r>
          </a:p>
          <a:p>
            <a:endParaRPr lang="ru-RU" dirty="0"/>
          </a:p>
        </p:txBody>
      </p:sp>
      <p:pic>
        <p:nvPicPr>
          <p:cNvPr id="4" name="Picture 4" descr="_img_1971-555"/>
          <p:cNvPicPr>
            <a:picLocks noChangeAspect="1" noChangeArrowheads="1"/>
          </p:cNvPicPr>
          <p:nvPr/>
        </p:nvPicPr>
        <p:blipFill>
          <a:blip r:embed="rId2"/>
          <a:srcRect/>
          <a:stretch>
            <a:fillRect/>
          </a:stretch>
        </p:blipFill>
        <p:spPr bwMode="auto">
          <a:xfrm>
            <a:off x="1785918" y="500042"/>
            <a:ext cx="5111750" cy="3714776"/>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p:txBody>
          <a:bodyPr>
            <a:normAutofit fontScale="92500" lnSpcReduction="10000"/>
          </a:bodyPr>
          <a:lstStyle/>
          <a:p>
            <a:endParaRPr lang="en-US" sz="2000" b="1" dirty="0">
              <a:solidFill>
                <a:srgbClr val="002060"/>
              </a:solidFill>
              <a:latin typeface="Times New Roman" pitchFamily="18" charset="0"/>
              <a:cs typeface="Times New Roman" pitchFamily="18" charset="0"/>
            </a:endParaRPr>
          </a:p>
          <a:p>
            <a:endParaRPr lang="en-US" sz="2000" b="1" dirty="0">
              <a:solidFill>
                <a:srgbClr val="002060"/>
              </a:solidFill>
              <a:latin typeface="Times New Roman" pitchFamily="18" charset="0"/>
              <a:cs typeface="Times New Roman" pitchFamily="18" charset="0"/>
            </a:endParaRPr>
          </a:p>
          <a:p>
            <a:endParaRPr lang="en-US" sz="2000" b="1" dirty="0">
              <a:solidFill>
                <a:srgbClr val="002060"/>
              </a:solidFill>
              <a:latin typeface="Times New Roman" pitchFamily="18" charset="0"/>
              <a:cs typeface="Times New Roman" pitchFamily="18" charset="0"/>
            </a:endParaRPr>
          </a:p>
          <a:p>
            <a:endParaRPr lang="en-US" sz="2000" b="1" dirty="0">
              <a:solidFill>
                <a:srgbClr val="002060"/>
              </a:solidFill>
              <a:latin typeface="Times New Roman" pitchFamily="18" charset="0"/>
              <a:cs typeface="Times New Roman" pitchFamily="18" charset="0"/>
            </a:endParaRPr>
          </a:p>
          <a:p>
            <a:endParaRPr lang="en-US" sz="2000" b="1" dirty="0">
              <a:solidFill>
                <a:srgbClr val="002060"/>
              </a:solidFill>
              <a:latin typeface="Times New Roman" pitchFamily="18" charset="0"/>
              <a:cs typeface="Times New Roman" pitchFamily="18" charset="0"/>
            </a:endParaRPr>
          </a:p>
          <a:p>
            <a:endParaRPr lang="en-US" sz="2000" b="1" dirty="0">
              <a:solidFill>
                <a:srgbClr val="002060"/>
              </a:solidFill>
              <a:latin typeface="Times New Roman" pitchFamily="18" charset="0"/>
              <a:cs typeface="Times New Roman" pitchFamily="18" charset="0"/>
            </a:endParaRPr>
          </a:p>
          <a:p>
            <a:endParaRPr lang="en-US" sz="2000" b="1" dirty="0">
              <a:solidFill>
                <a:srgbClr val="002060"/>
              </a:solidFill>
              <a:latin typeface="Times New Roman" pitchFamily="18" charset="0"/>
              <a:cs typeface="Times New Roman" pitchFamily="18" charset="0"/>
            </a:endParaRPr>
          </a:p>
          <a:p>
            <a:r>
              <a:rPr lang="ru-RU" sz="1900" b="1" dirty="0">
                <a:solidFill>
                  <a:srgbClr val="002060"/>
                </a:solidFill>
                <a:latin typeface="Times New Roman" pitchFamily="18" charset="0"/>
                <a:cs typeface="Times New Roman" pitchFamily="18" charset="0"/>
              </a:rPr>
              <a:t>В настоящее время на территории Самарской области открыто около 400 месторождений нефти. До сих пор вся территория Самарской области </a:t>
            </a:r>
            <a:r>
              <a:rPr lang="ru-RU" sz="1900" b="1" dirty="0" err="1">
                <a:solidFill>
                  <a:srgbClr val="002060"/>
                </a:solidFill>
                <a:latin typeface="Times New Roman" pitchFamily="18" charset="0"/>
                <a:cs typeface="Times New Roman" pitchFamily="18" charset="0"/>
              </a:rPr>
              <a:t>геологически</a:t>
            </a:r>
            <a:r>
              <a:rPr lang="ru-RU" sz="1900" b="1" dirty="0">
                <a:solidFill>
                  <a:srgbClr val="002060"/>
                </a:solidFill>
                <a:latin typeface="Times New Roman" pitchFamily="18" charset="0"/>
                <a:cs typeface="Times New Roman" pitchFamily="18" charset="0"/>
              </a:rPr>
              <a:t> перспективна на поиски залежей нефти и газа. Сегодня </a:t>
            </a:r>
            <a:r>
              <a:rPr lang="ru-RU" sz="1900" b="1" dirty="0" err="1">
                <a:solidFill>
                  <a:srgbClr val="002060"/>
                </a:solidFill>
                <a:latin typeface="Times New Roman" pitchFamily="18" charset="0"/>
                <a:cs typeface="Times New Roman" pitchFamily="18" charset="0"/>
              </a:rPr>
              <a:t>обьемы</a:t>
            </a:r>
            <a:r>
              <a:rPr lang="ru-RU" sz="1900" b="1" dirty="0">
                <a:solidFill>
                  <a:srgbClr val="002060"/>
                </a:solidFill>
                <a:latin typeface="Times New Roman" pitchFamily="18" charset="0"/>
                <a:cs typeface="Times New Roman" pitchFamily="18" charset="0"/>
              </a:rPr>
              <a:t> нефтедобычи составляют порядка 11 млн. тонн ежегодно.</a:t>
            </a:r>
          </a:p>
          <a:p>
            <a:endParaRPr lang="en-US" sz="2000" b="1" dirty="0">
              <a:solidFill>
                <a:srgbClr val="002060"/>
              </a:solidFill>
              <a:latin typeface="Times New Roman" pitchFamily="18" charset="0"/>
              <a:cs typeface="Times New Roman" pitchFamily="18" charset="0"/>
            </a:endParaRPr>
          </a:p>
          <a:p>
            <a:r>
              <a:rPr lang="ru-RU" sz="2000" b="1" dirty="0">
                <a:solidFill>
                  <a:srgbClr val="002060"/>
                </a:solidFill>
                <a:latin typeface="Times New Roman" pitchFamily="18" charset="0"/>
                <a:cs typeface="Times New Roman" pitchFamily="18" charset="0"/>
              </a:rPr>
              <a:t>На улице Первомайской установлен памятник в честь 75 </a:t>
            </a:r>
            <a:r>
              <a:rPr lang="ru-RU" sz="2000" b="1" dirty="0" err="1">
                <a:solidFill>
                  <a:srgbClr val="002060"/>
                </a:solidFill>
                <a:latin typeface="Times New Roman" pitchFamily="18" charset="0"/>
                <a:cs typeface="Times New Roman" pitchFamily="18" charset="0"/>
              </a:rPr>
              <a:t>летия</a:t>
            </a:r>
            <a:r>
              <a:rPr lang="ru-RU" sz="2000" b="1" dirty="0">
                <a:solidFill>
                  <a:srgbClr val="002060"/>
                </a:solidFill>
                <a:latin typeface="Times New Roman" pitchFamily="18" charset="0"/>
                <a:cs typeface="Times New Roman" pitchFamily="18" charset="0"/>
              </a:rPr>
              <a:t> начала промышленной добычи нефти в Самарской области.</a:t>
            </a:r>
          </a:p>
          <a:p>
            <a:endParaRPr lang="en-US" dirty="0"/>
          </a:p>
          <a:p>
            <a:endParaRPr lang="ru-RU" dirty="0"/>
          </a:p>
        </p:txBody>
      </p:sp>
      <p:pic>
        <p:nvPicPr>
          <p:cNvPr id="4" name="Picture 4" descr="img_6611_4x4"/>
          <p:cNvPicPr>
            <a:picLocks noGrp="1" noChangeAspect="1" noChangeArrowheads="1"/>
          </p:cNvPicPr>
          <p:nvPr>
            <p:ph type="body" idx="1"/>
          </p:nvPr>
        </p:nvPicPr>
        <p:blipFill>
          <a:blip r:embed="rId2" cstate="print"/>
          <a:srcRect/>
          <a:stretch>
            <a:fillRect/>
          </a:stretch>
        </p:blipFill>
        <p:spPr>
          <a:xfrm>
            <a:off x="1000100" y="928670"/>
            <a:ext cx="2792413" cy="2820987"/>
          </a:xfrm>
          <a:noFill/>
        </p:spPr>
      </p:pic>
      <p:pic>
        <p:nvPicPr>
          <p:cNvPr id="17410" name="Picture 2" descr="C:\Documents and Settings\Владелец\Мои документы\Загрузки\церковь\памятники нефтяникам.jpeg"/>
          <p:cNvPicPr>
            <a:picLocks noChangeAspect="1" noChangeArrowheads="1"/>
          </p:cNvPicPr>
          <p:nvPr/>
        </p:nvPicPr>
        <p:blipFill>
          <a:blip r:embed="rId3"/>
          <a:srcRect/>
          <a:stretch>
            <a:fillRect/>
          </a:stretch>
        </p:blipFill>
        <p:spPr bwMode="auto">
          <a:xfrm>
            <a:off x="5214942" y="928670"/>
            <a:ext cx="2071702" cy="2000264"/>
          </a:xfrm>
          <a:prstGeom prst="rect">
            <a:avLst/>
          </a:prstGeom>
          <a:noFill/>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4"/>
                                        </p:tgtEl>
                                      </p:cBhvr>
                                      <p:by x="150000" y="150000"/>
                                    </p:animScale>
                                  </p:childTnLst>
                                </p:cTn>
                              </p:par>
                            </p:childTnLst>
                          </p:cTn>
                        </p:par>
                      </p:childTnLst>
                    </p:cTn>
                  </p:par>
                </p:childTnLst>
              </p:cTn>
              <p:nextCondLst>
                <p:cond evt="onClick" delay="0">
                  <p:tgtEl>
                    <p:spTgt spid="4"/>
                  </p:tgtEl>
                </p:cond>
              </p:nextCondLst>
            </p:seq>
            <p:seq concurrent="1" nextAc="seek">
              <p:cTn id="7" restart="whenNotActive" fill="hold" evtFilter="cancelBubble" nodeType="interactiveSeq">
                <p:stCondLst>
                  <p:cond evt="onClick" delay="0">
                    <p:tgtEl>
                      <p:spTgt spid="17410"/>
                    </p:tgtEl>
                  </p:cond>
                </p:stCondLst>
                <p:endSync evt="end" delay="0">
                  <p:rtn val="all"/>
                </p:endSync>
                <p:childTnLst>
                  <p:par>
                    <p:cTn id="8" fill="hold">
                      <p:stCondLst>
                        <p:cond delay="0"/>
                      </p:stCondLst>
                      <p:childTnLst>
                        <p:par>
                          <p:cTn id="9" fill="hold">
                            <p:stCondLst>
                              <p:cond delay="0"/>
                            </p:stCondLst>
                            <p:childTnLst>
                              <p:par>
                                <p:cTn id="10" presetID="6" presetClass="emph" presetSubtype="0" fill="hold" nodeType="clickEffect">
                                  <p:stCondLst>
                                    <p:cond delay="0"/>
                                  </p:stCondLst>
                                  <p:childTnLst>
                                    <p:animScale>
                                      <p:cBhvr>
                                        <p:cTn id="11" dur="2000" fill="hold"/>
                                        <p:tgtEl>
                                          <p:spTgt spid="17410"/>
                                        </p:tgtEl>
                                      </p:cBhvr>
                                      <p:by x="150000" y="150000"/>
                                    </p:animScale>
                                  </p:childTnLst>
                                </p:cTn>
                              </p:par>
                            </p:childTnLst>
                          </p:cTn>
                        </p:par>
                      </p:childTnLst>
                    </p:cTn>
                  </p:par>
                </p:childTnLst>
              </p:cTn>
              <p:nextCondLst>
                <p:cond evt="onClick" delay="0">
                  <p:tgtEl>
                    <p:spTgt spid="17410"/>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p:txBody>
          <a:bodyPr/>
          <a:lstStyle/>
          <a:p>
            <a:endParaRPr lang="ru-RU" sz="2400" b="1" dirty="0">
              <a:solidFill>
                <a:srgbClr val="002060"/>
              </a:solidFill>
              <a:latin typeface="Times New Roman" pitchFamily="18" charset="0"/>
              <a:cs typeface="Times New Roman" pitchFamily="18" charset="0"/>
            </a:endParaRPr>
          </a:p>
          <a:p>
            <a:endParaRPr lang="ru-RU" sz="2400" b="1" dirty="0">
              <a:solidFill>
                <a:srgbClr val="002060"/>
              </a:solidFill>
              <a:latin typeface="Times New Roman" pitchFamily="18" charset="0"/>
              <a:cs typeface="Times New Roman" pitchFamily="18" charset="0"/>
            </a:endParaRPr>
          </a:p>
          <a:p>
            <a:endParaRPr lang="ru-RU" sz="2400" b="1" dirty="0">
              <a:solidFill>
                <a:srgbClr val="002060"/>
              </a:solidFill>
              <a:latin typeface="Times New Roman" pitchFamily="18" charset="0"/>
              <a:cs typeface="Times New Roman" pitchFamily="18" charset="0"/>
            </a:endParaRPr>
          </a:p>
          <a:p>
            <a:endParaRPr lang="ru-RU" sz="2400" b="1" dirty="0">
              <a:solidFill>
                <a:srgbClr val="002060"/>
              </a:solidFill>
              <a:latin typeface="Times New Roman" pitchFamily="18" charset="0"/>
              <a:cs typeface="Times New Roman" pitchFamily="18" charset="0"/>
            </a:endParaRPr>
          </a:p>
          <a:p>
            <a:endParaRPr lang="ru-RU" sz="2400" b="1" dirty="0">
              <a:solidFill>
                <a:srgbClr val="002060"/>
              </a:solidFill>
              <a:latin typeface="Times New Roman" pitchFamily="18" charset="0"/>
              <a:cs typeface="Times New Roman" pitchFamily="18" charset="0"/>
            </a:endParaRPr>
          </a:p>
          <a:p>
            <a:endParaRPr lang="ru-RU" sz="2400" b="1" dirty="0">
              <a:solidFill>
                <a:srgbClr val="002060"/>
              </a:solidFill>
              <a:latin typeface="Times New Roman" pitchFamily="18" charset="0"/>
              <a:cs typeface="Times New Roman" pitchFamily="18" charset="0"/>
            </a:endParaRPr>
          </a:p>
          <a:p>
            <a:endParaRPr lang="ru-RU" sz="2400" b="1" dirty="0">
              <a:solidFill>
                <a:srgbClr val="002060"/>
              </a:solidFill>
              <a:latin typeface="Times New Roman" pitchFamily="18" charset="0"/>
              <a:cs typeface="Times New Roman" pitchFamily="18" charset="0"/>
            </a:endParaRPr>
          </a:p>
          <a:p>
            <a:pPr algn="ctr"/>
            <a:endParaRPr lang="en-US" sz="2400" b="1" dirty="0">
              <a:solidFill>
                <a:srgbClr val="002060"/>
              </a:solidFill>
              <a:latin typeface="Times New Roman" pitchFamily="18" charset="0"/>
              <a:cs typeface="Times New Roman" pitchFamily="18" charset="0"/>
            </a:endParaRPr>
          </a:p>
          <a:p>
            <a:pPr algn="ctr"/>
            <a:r>
              <a:rPr lang="ru-RU" sz="2400" b="1" dirty="0">
                <a:solidFill>
                  <a:srgbClr val="002060"/>
                </a:solidFill>
                <a:latin typeface="Times New Roman" pitchFamily="18" charset="0"/>
                <a:cs typeface="Times New Roman" pitchFamily="18" charset="0"/>
              </a:rPr>
              <a:t>При въезде в город установлен символ города «Нефтяная вышка».</a:t>
            </a:r>
          </a:p>
        </p:txBody>
      </p:sp>
      <p:pic>
        <p:nvPicPr>
          <p:cNvPr id="9218" name="Picture 2" descr="C:\Documents and Settings\Владелец\Мои документы\Загрузки\церковь\въезд.jpeg"/>
          <p:cNvPicPr>
            <a:picLocks noChangeAspect="1" noChangeArrowheads="1"/>
          </p:cNvPicPr>
          <p:nvPr/>
        </p:nvPicPr>
        <p:blipFill>
          <a:blip r:embed="rId2"/>
          <a:srcRect/>
          <a:stretch>
            <a:fillRect/>
          </a:stretch>
        </p:blipFill>
        <p:spPr bwMode="auto">
          <a:xfrm>
            <a:off x="2285984" y="214290"/>
            <a:ext cx="4357718" cy="4857784"/>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p:txBody>
          <a:bodyPr>
            <a:normAutofit/>
          </a:bodyPr>
          <a:lstStyle/>
          <a:p>
            <a:endParaRPr lang="ru-RU" b="1" dirty="0">
              <a:solidFill>
                <a:srgbClr val="002060"/>
              </a:solidFill>
              <a:latin typeface="Times New Roman" pitchFamily="18" charset="0"/>
              <a:cs typeface="Times New Roman" pitchFamily="18" charset="0"/>
            </a:endParaRPr>
          </a:p>
          <a:p>
            <a:endParaRPr lang="ru-RU" b="1" dirty="0">
              <a:solidFill>
                <a:srgbClr val="002060"/>
              </a:solidFill>
              <a:latin typeface="Times New Roman" pitchFamily="18" charset="0"/>
              <a:cs typeface="Times New Roman" pitchFamily="18" charset="0"/>
            </a:endParaRPr>
          </a:p>
          <a:p>
            <a:endParaRPr lang="ru-RU" b="1" dirty="0">
              <a:solidFill>
                <a:srgbClr val="002060"/>
              </a:solidFill>
              <a:latin typeface="Times New Roman" pitchFamily="18" charset="0"/>
              <a:cs typeface="Times New Roman" pitchFamily="18" charset="0"/>
            </a:endParaRPr>
          </a:p>
          <a:p>
            <a:endParaRPr lang="ru-RU" b="1" dirty="0">
              <a:solidFill>
                <a:srgbClr val="002060"/>
              </a:solidFill>
              <a:latin typeface="Times New Roman" pitchFamily="18" charset="0"/>
              <a:cs typeface="Times New Roman" pitchFamily="18" charset="0"/>
            </a:endParaRPr>
          </a:p>
          <a:p>
            <a:endParaRPr lang="ru-RU" sz="2000" b="1" dirty="0">
              <a:solidFill>
                <a:srgbClr val="002060"/>
              </a:solidFill>
              <a:latin typeface="Times New Roman" pitchFamily="18" charset="0"/>
              <a:cs typeface="Times New Roman" pitchFamily="18" charset="0"/>
            </a:endParaRPr>
          </a:p>
          <a:p>
            <a:endParaRPr lang="ru-RU" sz="2000" b="1" dirty="0">
              <a:solidFill>
                <a:srgbClr val="002060"/>
              </a:solidFill>
              <a:latin typeface="Times New Roman" pitchFamily="18" charset="0"/>
              <a:cs typeface="Times New Roman" pitchFamily="18" charset="0"/>
            </a:endParaRPr>
          </a:p>
          <a:p>
            <a:r>
              <a:rPr lang="ru-RU" sz="2000" b="1" dirty="0">
                <a:solidFill>
                  <a:srgbClr val="002060"/>
                </a:solidFill>
                <a:latin typeface="Times New Roman" pitchFamily="18" charset="0"/>
                <a:cs typeface="Times New Roman" pitchFamily="18" charset="0"/>
              </a:rPr>
              <a:t>В городе Отрадном установлен Мемориал героям Великой Отечественной Войны и памятник героям безвести пропавшим.</a:t>
            </a:r>
            <a:r>
              <a:rPr lang="ru-RU" b="1" dirty="0">
                <a:solidFill>
                  <a:srgbClr val="002060"/>
                </a:solidFill>
                <a:latin typeface="Times New Roman" pitchFamily="18" charset="0"/>
                <a:cs typeface="Times New Roman" pitchFamily="18" charset="0"/>
              </a:rPr>
              <a:t> </a:t>
            </a:r>
          </a:p>
        </p:txBody>
      </p:sp>
      <p:pic>
        <p:nvPicPr>
          <p:cNvPr id="10242" name="Picture 2" descr="C:\Documents and Settings\Владелец\Мои документы\Загрузки\церковь\мемориал памятник.jpg"/>
          <p:cNvPicPr>
            <a:picLocks noChangeAspect="1" noChangeArrowheads="1"/>
          </p:cNvPicPr>
          <p:nvPr/>
        </p:nvPicPr>
        <p:blipFill>
          <a:blip r:embed="rId2"/>
          <a:srcRect/>
          <a:stretch>
            <a:fillRect/>
          </a:stretch>
        </p:blipFill>
        <p:spPr bwMode="auto">
          <a:xfrm>
            <a:off x="1071538" y="1714488"/>
            <a:ext cx="1928826" cy="1214446"/>
          </a:xfrm>
          <a:prstGeom prst="rect">
            <a:avLst/>
          </a:prstGeom>
          <a:noFill/>
        </p:spPr>
      </p:pic>
      <p:pic>
        <p:nvPicPr>
          <p:cNvPr id="10243" name="Picture 3" descr="C:\Documents and Settings\Владелец\Мои документы\Загрузки\церковь\мемориал.jpg"/>
          <p:cNvPicPr>
            <a:picLocks noChangeAspect="1" noChangeArrowheads="1"/>
          </p:cNvPicPr>
          <p:nvPr/>
        </p:nvPicPr>
        <p:blipFill>
          <a:blip r:embed="rId3"/>
          <a:srcRect/>
          <a:stretch>
            <a:fillRect/>
          </a:stretch>
        </p:blipFill>
        <p:spPr bwMode="auto">
          <a:xfrm>
            <a:off x="6143636" y="1785926"/>
            <a:ext cx="1928826" cy="1143008"/>
          </a:xfrm>
          <a:prstGeom prst="rect">
            <a:avLst/>
          </a:prstGeom>
          <a:noFill/>
        </p:spPr>
      </p:pic>
      <p:pic>
        <p:nvPicPr>
          <p:cNvPr id="10245" name="Picture 5" descr="C:\Documents and Settings\Владелец\Мои документы\Загрузки\церковь\безвести пропавших.jpg"/>
          <p:cNvPicPr>
            <a:picLocks noChangeAspect="1" noChangeArrowheads="1"/>
          </p:cNvPicPr>
          <p:nvPr/>
        </p:nvPicPr>
        <p:blipFill>
          <a:blip r:embed="rId4"/>
          <a:srcRect/>
          <a:stretch>
            <a:fillRect/>
          </a:stretch>
        </p:blipFill>
        <p:spPr bwMode="auto">
          <a:xfrm>
            <a:off x="3714744" y="642918"/>
            <a:ext cx="1857388" cy="1143008"/>
          </a:xfrm>
          <a:prstGeom prst="rect">
            <a:avLst/>
          </a:prstGeom>
          <a:noFill/>
        </p:spPr>
      </p:pic>
      <p:pic>
        <p:nvPicPr>
          <p:cNvPr id="15361" name="Picture 1" descr="C:\Documents and Settings\Владелец\Мои документы\Загрузки\церковь\сквер на площади.jpg"/>
          <p:cNvPicPr>
            <a:picLocks noChangeAspect="1" noChangeArrowheads="1"/>
          </p:cNvPicPr>
          <p:nvPr/>
        </p:nvPicPr>
        <p:blipFill>
          <a:blip r:embed="rId5"/>
          <a:srcRect/>
          <a:stretch>
            <a:fillRect/>
          </a:stretch>
        </p:blipFill>
        <p:spPr bwMode="auto">
          <a:xfrm>
            <a:off x="3643306" y="2643182"/>
            <a:ext cx="1905000" cy="1428750"/>
          </a:xfrm>
          <a:prstGeom prst="rect">
            <a:avLst/>
          </a:prstGeom>
          <a:noFill/>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242"/>
                    </p:tgtEl>
                  </p:cond>
                </p:stCondLst>
                <p:endSync evt="end" delay="0">
                  <p:rtn val="all"/>
                </p:endSync>
                <p:childTnLst>
                  <p:par>
                    <p:cTn id="3" fill="hold">
                      <p:stCondLst>
                        <p:cond delay="0"/>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10242"/>
                                        </p:tgtEl>
                                      </p:cBhvr>
                                      <p:by x="150000" y="150000"/>
                                    </p:animScale>
                                  </p:childTnLst>
                                </p:cTn>
                              </p:par>
                            </p:childTnLst>
                          </p:cTn>
                        </p:par>
                      </p:childTnLst>
                    </p:cTn>
                  </p:par>
                </p:childTnLst>
              </p:cTn>
              <p:nextCondLst>
                <p:cond evt="onClick" delay="0">
                  <p:tgtEl>
                    <p:spTgt spid="10242"/>
                  </p:tgtEl>
                </p:cond>
              </p:nextCondLst>
            </p:seq>
            <p:seq concurrent="1" nextAc="seek">
              <p:cTn id="7" restart="whenNotActive" fill="hold" evtFilter="cancelBubble" nodeType="interactiveSeq">
                <p:stCondLst>
                  <p:cond evt="onClick" delay="0">
                    <p:tgtEl>
                      <p:spTgt spid="10243"/>
                    </p:tgtEl>
                  </p:cond>
                </p:stCondLst>
                <p:endSync evt="end" delay="0">
                  <p:rtn val="all"/>
                </p:endSync>
                <p:childTnLst>
                  <p:par>
                    <p:cTn id="8" fill="hold">
                      <p:stCondLst>
                        <p:cond delay="0"/>
                      </p:stCondLst>
                      <p:childTnLst>
                        <p:par>
                          <p:cTn id="9" fill="hold">
                            <p:stCondLst>
                              <p:cond delay="0"/>
                            </p:stCondLst>
                            <p:childTnLst>
                              <p:par>
                                <p:cTn id="10" presetID="6" presetClass="emph" presetSubtype="0" fill="hold" nodeType="clickEffect">
                                  <p:stCondLst>
                                    <p:cond delay="0"/>
                                  </p:stCondLst>
                                  <p:childTnLst>
                                    <p:animScale>
                                      <p:cBhvr>
                                        <p:cTn id="11" dur="2000" fill="hold"/>
                                        <p:tgtEl>
                                          <p:spTgt spid="10243"/>
                                        </p:tgtEl>
                                      </p:cBhvr>
                                      <p:by x="150000" y="150000"/>
                                    </p:animScale>
                                  </p:childTnLst>
                                </p:cTn>
                              </p:par>
                            </p:childTnLst>
                          </p:cTn>
                        </p:par>
                      </p:childTnLst>
                    </p:cTn>
                  </p:par>
                </p:childTnLst>
              </p:cTn>
              <p:nextCondLst>
                <p:cond evt="onClick" delay="0">
                  <p:tgtEl>
                    <p:spTgt spid="10243"/>
                  </p:tgtEl>
                </p:cond>
              </p:nextCondLst>
            </p:seq>
            <p:seq concurrent="1" nextAc="seek">
              <p:cTn id="12" restart="whenNotActive" fill="hold" evtFilter="cancelBubble" nodeType="interactiveSeq">
                <p:stCondLst>
                  <p:cond evt="onClick" delay="0">
                    <p:tgtEl>
                      <p:spTgt spid="10245"/>
                    </p:tgtEl>
                  </p:cond>
                </p:stCondLst>
                <p:endSync evt="end" delay="0">
                  <p:rtn val="all"/>
                </p:endSync>
                <p:childTnLst>
                  <p:par>
                    <p:cTn id="13" fill="hold">
                      <p:stCondLst>
                        <p:cond delay="0"/>
                      </p:stCondLst>
                      <p:childTnLst>
                        <p:par>
                          <p:cTn id="14" fill="hold">
                            <p:stCondLst>
                              <p:cond delay="0"/>
                            </p:stCondLst>
                            <p:childTnLst>
                              <p:par>
                                <p:cTn id="15" presetID="6" presetClass="emph" presetSubtype="0" fill="hold" nodeType="clickEffect">
                                  <p:stCondLst>
                                    <p:cond delay="0"/>
                                  </p:stCondLst>
                                  <p:childTnLst>
                                    <p:animScale>
                                      <p:cBhvr>
                                        <p:cTn id="16" dur="2000" fill="hold"/>
                                        <p:tgtEl>
                                          <p:spTgt spid="10245"/>
                                        </p:tgtEl>
                                      </p:cBhvr>
                                      <p:by x="150000" y="150000"/>
                                    </p:animScale>
                                  </p:childTnLst>
                                </p:cTn>
                              </p:par>
                            </p:childTnLst>
                          </p:cTn>
                        </p:par>
                      </p:childTnLst>
                    </p:cTn>
                  </p:par>
                </p:childTnLst>
              </p:cTn>
              <p:nextCondLst>
                <p:cond evt="onClick" delay="0">
                  <p:tgtEl>
                    <p:spTgt spid="10245"/>
                  </p:tgtEl>
                </p:cond>
              </p:nextCondLst>
            </p:seq>
            <p:seq concurrent="1" nextAc="seek">
              <p:cTn id="17" restart="whenNotActive" fill="hold" evtFilter="cancelBubble" nodeType="interactiveSeq">
                <p:stCondLst>
                  <p:cond evt="onClick" delay="0">
                    <p:tgtEl>
                      <p:spTgt spid="15361"/>
                    </p:tgtEl>
                  </p:cond>
                </p:stCondLst>
                <p:endSync evt="end" delay="0">
                  <p:rtn val="all"/>
                </p:endSync>
                <p:childTnLst>
                  <p:par>
                    <p:cTn id="18" fill="hold">
                      <p:stCondLst>
                        <p:cond delay="0"/>
                      </p:stCondLst>
                      <p:childTnLst>
                        <p:par>
                          <p:cTn id="19" fill="hold">
                            <p:stCondLst>
                              <p:cond delay="0"/>
                            </p:stCondLst>
                            <p:childTnLst>
                              <p:par>
                                <p:cTn id="20" presetID="6" presetClass="emph" presetSubtype="0" fill="hold" nodeType="clickEffect">
                                  <p:stCondLst>
                                    <p:cond delay="0"/>
                                  </p:stCondLst>
                                  <p:childTnLst>
                                    <p:animScale>
                                      <p:cBhvr>
                                        <p:cTn id="21" dur="2000" fill="hold"/>
                                        <p:tgtEl>
                                          <p:spTgt spid="15361"/>
                                        </p:tgtEl>
                                      </p:cBhvr>
                                      <p:by x="150000" y="150000"/>
                                    </p:animScale>
                                  </p:childTnLst>
                                </p:cTn>
                              </p:par>
                            </p:childTnLst>
                          </p:cTn>
                        </p:par>
                      </p:childTnLst>
                    </p:cTn>
                  </p:par>
                </p:childTnLst>
              </p:cTn>
              <p:nextCondLst>
                <p:cond evt="onClick" delay="0">
                  <p:tgtEl>
                    <p:spTgt spid="15361"/>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p:txBody>
          <a:bodyPr>
            <a:normAutofit/>
          </a:bodyPr>
          <a:lstStyle/>
          <a:p>
            <a:endParaRPr lang="ru-RU" sz="2000" b="1" dirty="0">
              <a:solidFill>
                <a:srgbClr val="002060"/>
              </a:solidFill>
              <a:latin typeface="Times New Roman" pitchFamily="18" charset="0"/>
              <a:cs typeface="Times New Roman" pitchFamily="18" charset="0"/>
            </a:endParaRPr>
          </a:p>
          <a:p>
            <a:endParaRPr lang="ru-RU" sz="2000" b="1" dirty="0">
              <a:solidFill>
                <a:srgbClr val="002060"/>
              </a:solidFill>
              <a:latin typeface="Times New Roman" pitchFamily="18" charset="0"/>
              <a:cs typeface="Times New Roman" pitchFamily="18" charset="0"/>
            </a:endParaRPr>
          </a:p>
          <a:p>
            <a:endParaRPr lang="ru-RU" sz="2000" b="1" dirty="0">
              <a:solidFill>
                <a:srgbClr val="002060"/>
              </a:solidFill>
              <a:latin typeface="Times New Roman" pitchFamily="18" charset="0"/>
              <a:cs typeface="Times New Roman" pitchFamily="18" charset="0"/>
            </a:endParaRPr>
          </a:p>
          <a:p>
            <a:endParaRPr lang="ru-RU" sz="2000" b="1" dirty="0">
              <a:solidFill>
                <a:srgbClr val="002060"/>
              </a:solidFill>
              <a:latin typeface="Times New Roman" pitchFamily="18" charset="0"/>
              <a:cs typeface="Times New Roman" pitchFamily="18" charset="0"/>
            </a:endParaRPr>
          </a:p>
          <a:p>
            <a:endParaRPr lang="ru-RU" sz="2000" b="1" dirty="0">
              <a:solidFill>
                <a:srgbClr val="002060"/>
              </a:solidFill>
              <a:latin typeface="Times New Roman" pitchFamily="18" charset="0"/>
              <a:cs typeface="Times New Roman" pitchFamily="18" charset="0"/>
            </a:endParaRPr>
          </a:p>
          <a:p>
            <a:endParaRPr lang="ru-RU" sz="2000" b="1" dirty="0">
              <a:solidFill>
                <a:srgbClr val="002060"/>
              </a:solidFill>
              <a:latin typeface="Times New Roman" pitchFamily="18" charset="0"/>
              <a:cs typeface="Times New Roman" pitchFamily="18" charset="0"/>
            </a:endParaRPr>
          </a:p>
          <a:p>
            <a:endParaRPr lang="ru-RU" sz="2000" b="1" dirty="0">
              <a:solidFill>
                <a:srgbClr val="002060"/>
              </a:solidFill>
              <a:latin typeface="Times New Roman" pitchFamily="18" charset="0"/>
              <a:cs typeface="Times New Roman" pitchFamily="18" charset="0"/>
            </a:endParaRPr>
          </a:p>
          <a:p>
            <a:endParaRPr lang="ru-RU" sz="2000" b="1" dirty="0">
              <a:solidFill>
                <a:srgbClr val="002060"/>
              </a:solidFill>
              <a:latin typeface="Times New Roman" pitchFamily="18" charset="0"/>
              <a:cs typeface="Times New Roman" pitchFamily="18" charset="0"/>
            </a:endParaRPr>
          </a:p>
          <a:p>
            <a:endParaRPr lang="ru-RU" sz="2000" b="1" dirty="0">
              <a:solidFill>
                <a:srgbClr val="002060"/>
              </a:solidFill>
              <a:latin typeface="Times New Roman" pitchFamily="18" charset="0"/>
              <a:cs typeface="Times New Roman" pitchFamily="18" charset="0"/>
            </a:endParaRPr>
          </a:p>
          <a:p>
            <a:endParaRPr lang="ru-RU" sz="2000" b="1" dirty="0">
              <a:solidFill>
                <a:srgbClr val="002060"/>
              </a:solidFill>
              <a:latin typeface="Times New Roman" pitchFamily="18" charset="0"/>
              <a:cs typeface="Times New Roman" pitchFamily="18" charset="0"/>
            </a:endParaRPr>
          </a:p>
          <a:p>
            <a:r>
              <a:rPr lang="ru-RU" sz="2000" b="1" dirty="0">
                <a:solidFill>
                  <a:srgbClr val="002060"/>
                </a:solidFill>
                <a:latin typeface="Times New Roman" pitchFamily="18" charset="0"/>
                <a:cs typeface="Times New Roman" pitchFamily="18" charset="0"/>
              </a:rPr>
              <a:t>Площадь города украшает красивый фонтан и памятник В. И. Ленина и Галерея почета</a:t>
            </a:r>
          </a:p>
          <a:p>
            <a:endParaRPr lang="ru-RU" sz="2000" b="1" dirty="0">
              <a:solidFill>
                <a:srgbClr val="002060"/>
              </a:solidFill>
              <a:latin typeface="Times New Roman" pitchFamily="18" charset="0"/>
              <a:cs typeface="Times New Roman" pitchFamily="18" charset="0"/>
            </a:endParaRPr>
          </a:p>
        </p:txBody>
      </p:sp>
      <p:pic>
        <p:nvPicPr>
          <p:cNvPr id="11266" name="Picture 2" descr="C:\Documents and Settings\Владелец\Мои документы\Загрузки\церковь\галерея.jpeg"/>
          <p:cNvPicPr>
            <a:picLocks noChangeAspect="1" noChangeArrowheads="1"/>
          </p:cNvPicPr>
          <p:nvPr/>
        </p:nvPicPr>
        <p:blipFill>
          <a:blip r:embed="rId2"/>
          <a:srcRect/>
          <a:stretch>
            <a:fillRect/>
          </a:stretch>
        </p:blipFill>
        <p:spPr bwMode="auto">
          <a:xfrm>
            <a:off x="857224" y="357166"/>
            <a:ext cx="2643206" cy="1714512"/>
          </a:xfrm>
          <a:prstGeom prst="rect">
            <a:avLst/>
          </a:prstGeom>
          <a:noFill/>
        </p:spPr>
      </p:pic>
      <p:pic>
        <p:nvPicPr>
          <p:cNvPr id="11267" name="Picture 3" descr="C:\Documents and Settings\Владелец\Мои документы\Загрузки\церковь\ленин.jpeg"/>
          <p:cNvPicPr>
            <a:picLocks noChangeAspect="1" noChangeArrowheads="1"/>
          </p:cNvPicPr>
          <p:nvPr/>
        </p:nvPicPr>
        <p:blipFill>
          <a:blip r:embed="rId3"/>
          <a:srcRect/>
          <a:stretch>
            <a:fillRect/>
          </a:stretch>
        </p:blipFill>
        <p:spPr bwMode="auto">
          <a:xfrm>
            <a:off x="5286380" y="714356"/>
            <a:ext cx="2714644" cy="1643074"/>
          </a:xfrm>
          <a:prstGeom prst="rect">
            <a:avLst/>
          </a:prstGeom>
          <a:noFill/>
        </p:spPr>
      </p:pic>
      <p:pic>
        <p:nvPicPr>
          <p:cNvPr id="11269" name="Picture 5" descr="C:\Documents and Settings\Владелец\Мои документы\Загрузки\церковь\фонтан ночью.jpg"/>
          <p:cNvPicPr>
            <a:picLocks noChangeAspect="1" noChangeArrowheads="1"/>
          </p:cNvPicPr>
          <p:nvPr/>
        </p:nvPicPr>
        <p:blipFill>
          <a:blip r:embed="rId4"/>
          <a:srcRect/>
          <a:stretch>
            <a:fillRect/>
          </a:stretch>
        </p:blipFill>
        <p:spPr bwMode="auto">
          <a:xfrm>
            <a:off x="1571604" y="2786058"/>
            <a:ext cx="2738440" cy="1714512"/>
          </a:xfrm>
          <a:prstGeom prst="rect">
            <a:avLst/>
          </a:prstGeom>
          <a:noFill/>
        </p:spPr>
      </p:pic>
      <p:pic>
        <p:nvPicPr>
          <p:cNvPr id="11271" name="Picture 7" descr="C:\Documents and Settings\Владелец\Мои документы\Загрузки\церковь\фонта.jpg"/>
          <p:cNvPicPr>
            <a:picLocks noChangeAspect="1" noChangeArrowheads="1"/>
          </p:cNvPicPr>
          <p:nvPr/>
        </p:nvPicPr>
        <p:blipFill>
          <a:blip r:embed="rId5"/>
          <a:srcRect/>
          <a:stretch>
            <a:fillRect/>
          </a:stretch>
        </p:blipFill>
        <p:spPr bwMode="auto">
          <a:xfrm>
            <a:off x="5429256" y="3071810"/>
            <a:ext cx="2857520" cy="1728789"/>
          </a:xfrm>
          <a:prstGeom prst="rect">
            <a:avLst/>
          </a:prstGeom>
          <a:noFill/>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266"/>
                    </p:tgtEl>
                  </p:cond>
                </p:stCondLst>
                <p:endSync evt="end" delay="0">
                  <p:rtn val="all"/>
                </p:endSync>
                <p:childTnLst>
                  <p:par>
                    <p:cTn id="3" fill="hold">
                      <p:stCondLst>
                        <p:cond delay="0"/>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11266"/>
                                        </p:tgtEl>
                                      </p:cBhvr>
                                      <p:by x="150000" y="150000"/>
                                    </p:animScale>
                                  </p:childTnLst>
                                </p:cTn>
                              </p:par>
                            </p:childTnLst>
                          </p:cTn>
                        </p:par>
                      </p:childTnLst>
                    </p:cTn>
                  </p:par>
                </p:childTnLst>
              </p:cTn>
              <p:nextCondLst>
                <p:cond evt="onClick" delay="0">
                  <p:tgtEl>
                    <p:spTgt spid="11266"/>
                  </p:tgtEl>
                </p:cond>
              </p:nextCondLst>
            </p:seq>
            <p:seq concurrent="1" nextAc="seek">
              <p:cTn id="7" restart="whenNotActive" fill="hold" evtFilter="cancelBubble" nodeType="interactiveSeq">
                <p:stCondLst>
                  <p:cond evt="onClick" delay="0">
                    <p:tgtEl>
                      <p:spTgt spid="11267"/>
                    </p:tgtEl>
                  </p:cond>
                </p:stCondLst>
                <p:endSync evt="end" delay="0">
                  <p:rtn val="all"/>
                </p:endSync>
                <p:childTnLst>
                  <p:par>
                    <p:cTn id="8" fill="hold">
                      <p:stCondLst>
                        <p:cond delay="0"/>
                      </p:stCondLst>
                      <p:childTnLst>
                        <p:par>
                          <p:cTn id="9" fill="hold">
                            <p:stCondLst>
                              <p:cond delay="0"/>
                            </p:stCondLst>
                            <p:childTnLst>
                              <p:par>
                                <p:cTn id="10" presetID="6" presetClass="emph" presetSubtype="0" fill="hold" nodeType="clickEffect">
                                  <p:stCondLst>
                                    <p:cond delay="0"/>
                                  </p:stCondLst>
                                  <p:childTnLst>
                                    <p:animScale>
                                      <p:cBhvr>
                                        <p:cTn id="11" dur="2000" fill="hold"/>
                                        <p:tgtEl>
                                          <p:spTgt spid="11267"/>
                                        </p:tgtEl>
                                      </p:cBhvr>
                                      <p:by x="150000" y="150000"/>
                                    </p:animScale>
                                  </p:childTnLst>
                                </p:cTn>
                              </p:par>
                            </p:childTnLst>
                          </p:cTn>
                        </p:par>
                      </p:childTnLst>
                    </p:cTn>
                  </p:par>
                </p:childTnLst>
              </p:cTn>
              <p:nextCondLst>
                <p:cond evt="onClick" delay="0">
                  <p:tgtEl>
                    <p:spTgt spid="11267"/>
                  </p:tgtEl>
                </p:cond>
              </p:nextCondLst>
            </p:seq>
            <p:seq concurrent="1" nextAc="seek">
              <p:cTn id="12" restart="whenNotActive" fill="hold" evtFilter="cancelBubble" nodeType="interactiveSeq">
                <p:stCondLst>
                  <p:cond evt="onClick" delay="0">
                    <p:tgtEl>
                      <p:spTgt spid="11269"/>
                    </p:tgtEl>
                  </p:cond>
                </p:stCondLst>
                <p:endSync evt="end" delay="0">
                  <p:rtn val="all"/>
                </p:endSync>
                <p:childTnLst>
                  <p:par>
                    <p:cTn id="13" fill="hold">
                      <p:stCondLst>
                        <p:cond delay="0"/>
                      </p:stCondLst>
                      <p:childTnLst>
                        <p:par>
                          <p:cTn id="14" fill="hold">
                            <p:stCondLst>
                              <p:cond delay="0"/>
                            </p:stCondLst>
                            <p:childTnLst>
                              <p:par>
                                <p:cTn id="15" presetID="6" presetClass="emph" presetSubtype="0" fill="hold" nodeType="clickEffect">
                                  <p:stCondLst>
                                    <p:cond delay="0"/>
                                  </p:stCondLst>
                                  <p:childTnLst>
                                    <p:animScale>
                                      <p:cBhvr>
                                        <p:cTn id="16" dur="2000" fill="hold"/>
                                        <p:tgtEl>
                                          <p:spTgt spid="11269"/>
                                        </p:tgtEl>
                                      </p:cBhvr>
                                      <p:by x="150000" y="150000"/>
                                    </p:animScale>
                                  </p:childTnLst>
                                </p:cTn>
                              </p:par>
                            </p:childTnLst>
                          </p:cTn>
                        </p:par>
                      </p:childTnLst>
                    </p:cTn>
                  </p:par>
                </p:childTnLst>
              </p:cTn>
              <p:nextCondLst>
                <p:cond evt="onClick" delay="0">
                  <p:tgtEl>
                    <p:spTgt spid="11269"/>
                  </p:tgtEl>
                </p:cond>
              </p:nextCondLst>
            </p:seq>
            <p:seq concurrent="1" nextAc="seek">
              <p:cTn id="17" restart="whenNotActive" fill="hold" evtFilter="cancelBubble" nodeType="interactiveSeq">
                <p:stCondLst>
                  <p:cond evt="onClick" delay="0">
                    <p:tgtEl>
                      <p:spTgt spid="11271"/>
                    </p:tgtEl>
                  </p:cond>
                </p:stCondLst>
                <p:endSync evt="end" delay="0">
                  <p:rtn val="all"/>
                </p:endSync>
                <p:childTnLst>
                  <p:par>
                    <p:cTn id="18" fill="hold">
                      <p:stCondLst>
                        <p:cond delay="0"/>
                      </p:stCondLst>
                      <p:childTnLst>
                        <p:par>
                          <p:cTn id="19" fill="hold">
                            <p:stCondLst>
                              <p:cond delay="0"/>
                            </p:stCondLst>
                            <p:childTnLst>
                              <p:par>
                                <p:cTn id="20" presetID="6" presetClass="emph" presetSubtype="0" fill="hold" nodeType="clickEffect">
                                  <p:stCondLst>
                                    <p:cond delay="0"/>
                                  </p:stCondLst>
                                  <p:childTnLst>
                                    <p:animScale>
                                      <p:cBhvr>
                                        <p:cTn id="21" dur="2000" fill="hold"/>
                                        <p:tgtEl>
                                          <p:spTgt spid="11271"/>
                                        </p:tgtEl>
                                      </p:cBhvr>
                                      <p:by x="150000" y="150000"/>
                                    </p:animScale>
                                  </p:childTnLst>
                                </p:cTn>
                              </p:par>
                            </p:childTnLst>
                          </p:cTn>
                        </p:par>
                      </p:childTnLst>
                    </p:cTn>
                  </p:par>
                </p:childTnLst>
              </p:cTn>
              <p:nextCondLst>
                <p:cond evt="onClick" delay="0">
                  <p:tgtEl>
                    <p:spTgt spid="11271"/>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b="1" dirty="0">
                <a:solidFill>
                  <a:srgbClr val="002060"/>
                </a:solidFill>
                <a:latin typeface="Times New Roman" pitchFamily="18" charset="0"/>
                <a:cs typeface="Times New Roman" pitchFamily="18" charset="0"/>
              </a:rPr>
              <a:t>Город украшают 2 парка культуры и отдыха  </a:t>
            </a:r>
          </a:p>
        </p:txBody>
      </p:sp>
      <p:pic>
        <p:nvPicPr>
          <p:cNvPr id="13314" name="Picture 2" descr="C:\Documents and Settings\Владелец\Мои документы\Загрузки\церковь\березы парка.jpg"/>
          <p:cNvPicPr>
            <a:picLocks noGrp="1" noChangeAspect="1" noChangeArrowheads="1"/>
          </p:cNvPicPr>
          <p:nvPr>
            <p:ph sz="half" idx="1"/>
          </p:nvPr>
        </p:nvPicPr>
        <p:blipFill>
          <a:blip r:embed="rId2" cstate="print"/>
          <a:srcRect/>
          <a:stretch>
            <a:fillRect/>
          </a:stretch>
        </p:blipFill>
        <p:spPr bwMode="auto">
          <a:xfrm>
            <a:off x="2714612" y="4143380"/>
            <a:ext cx="2643206" cy="1643074"/>
          </a:xfrm>
          <a:prstGeom prst="rect">
            <a:avLst/>
          </a:prstGeom>
          <a:noFill/>
        </p:spPr>
      </p:pic>
      <p:pic>
        <p:nvPicPr>
          <p:cNvPr id="13315" name="Picture 3" descr="C:\Documents and Settings\Владелец\Мои документы\Загрузки\церковь\парк памятник.jpeg"/>
          <p:cNvPicPr>
            <a:picLocks noGrp="1" noChangeAspect="1" noChangeArrowheads="1"/>
          </p:cNvPicPr>
          <p:nvPr>
            <p:ph sz="half" idx="2"/>
          </p:nvPr>
        </p:nvPicPr>
        <p:blipFill>
          <a:blip r:embed="rId3"/>
          <a:srcRect/>
          <a:stretch>
            <a:fillRect/>
          </a:stretch>
        </p:blipFill>
        <p:spPr bwMode="auto">
          <a:xfrm>
            <a:off x="5715008" y="2500306"/>
            <a:ext cx="2714644" cy="1714512"/>
          </a:xfrm>
          <a:prstGeom prst="rect">
            <a:avLst/>
          </a:prstGeom>
          <a:noFill/>
        </p:spPr>
      </p:pic>
      <p:pic>
        <p:nvPicPr>
          <p:cNvPr id="7" name="Picture 2" descr="C:\Documents and Settings\Владелец\Мои документы\Загрузки\церковь\самолет.jpg"/>
          <p:cNvPicPr>
            <a:picLocks noChangeAspect="1" noChangeArrowheads="1"/>
          </p:cNvPicPr>
          <p:nvPr/>
        </p:nvPicPr>
        <p:blipFill>
          <a:blip r:embed="rId4"/>
          <a:srcRect/>
          <a:stretch>
            <a:fillRect/>
          </a:stretch>
        </p:blipFill>
        <p:spPr bwMode="auto">
          <a:xfrm>
            <a:off x="1500166" y="2000240"/>
            <a:ext cx="2571768" cy="1571636"/>
          </a:xfrm>
          <a:prstGeom prst="rect">
            <a:avLst/>
          </a:prstGeom>
          <a:noFill/>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314"/>
                    </p:tgtEl>
                  </p:cond>
                </p:stCondLst>
                <p:endSync evt="end" delay="0">
                  <p:rtn val="all"/>
                </p:endSync>
                <p:childTnLst>
                  <p:par>
                    <p:cTn id="3" fill="hold">
                      <p:stCondLst>
                        <p:cond delay="0"/>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13314"/>
                                        </p:tgtEl>
                                      </p:cBhvr>
                                      <p:by x="150000" y="150000"/>
                                    </p:animScale>
                                  </p:childTnLst>
                                </p:cTn>
                              </p:par>
                            </p:childTnLst>
                          </p:cTn>
                        </p:par>
                      </p:childTnLst>
                    </p:cTn>
                  </p:par>
                </p:childTnLst>
              </p:cTn>
              <p:nextCondLst>
                <p:cond evt="onClick" delay="0">
                  <p:tgtEl>
                    <p:spTgt spid="13314"/>
                  </p:tgtEl>
                </p:cond>
              </p:nextCondLst>
            </p:seq>
            <p:seq concurrent="1" nextAc="seek">
              <p:cTn id="7" restart="whenNotActive" fill="hold" evtFilter="cancelBubble" nodeType="interactiveSeq">
                <p:stCondLst>
                  <p:cond evt="onClick" delay="0">
                    <p:tgtEl>
                      <p:spTgt spid="13315"/>
                    </p:tgtEl>
                  </p:cond>
                </p:stCondLst>
                <p:endSync evt="end" delay="0">
                  <p:rtn val="all"/>
                </p:endSync>
                <p:childTnLst>
                  <p:par>
                    <p:cTn id="8" fill="hold">
                      <p:stCondLst>
                        <p:cond delay="0"/>
                      </p:stCondLst>
                      <p:childTnLst>
                        <p:par>
                          <p:cTn id="9" fill="hold">
                            <p:stCondLst>
                              <p:cond delay="0"/>
                            </p:stCondLst>
                            <p:childTnLst>
                              <p:par>
                                <p:cTn id="10" presetID="6" presetClass="emph" presetSubtype="0" fill="hold" nodeType="clickEffect">
                                  <p:stCondLst>
                                    <p:cond delay="0"/>
                                  </p:stCondLst>
                                  <p:childTnLst>
                                    <p:animScale>
                                      <p:cBhvr>
                                        <p:cTn id="11" dur="2000" fill="hold"/>
                                        <p:tgtEl>
                                          <p:spTgt spid="13315"/>
                                        </p:tgtEl>
                                      </p:cBhvr>
                                      <p:by x="150000" y="150000"/>
                                    </p:animScale>
                                  </p:childTnLst>
                                </p:cTn>
                              </p:par>
                            </p:childTnLst>
                          </p:cTn>
                        </p:par>
                      </p:childTnLst>
                    </p:cTn>
                  </p:par>
                </p:childTnLst>
              </p:cTn>
              <p:nextCondLst>
                <p:cond evt="onClick" delay="0">
                  <p:tgtEl>
                    <p:spTgt spid="13315"/>
                  </p:tgtEl>
                </p:cond>
              </p:nextCondLst>
            </p:seq>
            <p:seq concurrent="1" nextAc="seek">
              <p:cTn id="12" restart="whenNotActive" fill="hold" evtFilter="cancelBubble" nodeType="interactiveSeq">
                <p:stCondLst>
                  <p:cond evt="onClick" delay="0">
                    <p:tgtEl>
                      <p:spTgt spid="7"/>
                    </p:tgtEl>
                  </p:cond>
                </p:stCondLst>
                <p:endSync evt="end" delay="0">
                  <p:rtn val="all"/>
                </p:endSync>
                <p:childTnLst>
                  <p:par>
                    <p:cTn id="13" fill="hold">
                      <p:stCondLst>
                        <p:cond delay="0"/>
                      </p:stCondLst>
                      <p:childTnLst>
                        <p:par>
                          <p:cTn id="14" fill="hold">
                            <p:stCondLst>
                              <p:cond delay="0"/>
                            </p:stCondLst>
                            <p:childTnLst>
                              <p:par>
                                <p:cTn id="15" presetID="6" presetClass="emph" presetSubtype="0" fill="hold" nodeType="clickEffect">
                                  <p:stCondLst>
                                    <p:cond delay="0"/>
                                  </p:stCondLst>
                                  <p:childTnLst>
                                    <p:animScale>
                                      <p:cBhvr>
                                        <p:cTn id="16" dur="2000" fill="hold"/>
                                        <p:tgtEl>
                                          <p:spTgt spid="7"/>
                                        </p:tgtEl>
                                      </p:cBhvr>
                                      <p:by x="150000" y="150000"/>
                                    </p:animScale>
                                  </p:childTnLst>
                                </p:cTn>
                              </p:par>
                            </p:childTnLst>
                          </p:cTn>
                        </p:par>
                      </p:childTnLst>
                    </p:cTn>
                  </p:par>
                </p:childTnLst>
              </p:cTn>
              <p:nextCondLst>
                <p:cond evt="onClick" delay="0">
                  <p:tgtEl>
                    <p:spTgt spid="7"/>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428604"/>
            <a:ext cx="8229600" cy="1143000"/>
          </a:xfrm>
        </p:spPr>
        <p:txBody>
          <a:bodyPr>
            <a:normAutofit/>
          </a:bodyPr>
          <a:lstStyle/>
          <a:p>
            <a:r>
              <a:rPr lang="ru-RU" sz="3200" b="1" dirty="0">
                <a:solidFill>
                  <a:srgbClr val="002060"/>
                </a:solidFill>
                <a:latin typeface="Times New Roman" pitchFamily="18" charset="0"/>
                <a:cs typeface="Times New Roman" pitchFamily="18" charset="0"/>
              </a:rPr>
              <a:t>Знаменит город и выдающимися людьми, в честь них названы улицы города</a:t>
            </a:r>
          </a:p>
        </p:txBody>
      </p:sp>
      <p:pic>
        <p:nvPicPr>
          <p:cNvPr id="40962" name="Picture 2" descr="C:\Documents and Settings\Владелец\Мои документы\Загрузки\церковь\сабирзянов.jpg"/>
          <p:cNvPicPr>
            <a:picLocks noGrp="1" noChangeAspect="1" noChangeArrowheads="1"/>
          </p:cNvPicPr>
          <p:nvPr>
            <p:ph idx="1"/>
          </p:nvPr>
        </p:nvPicPr>
        <p:blipFill>
          <a:blip r:embed="rId2"/>
          <a:srcRect/>
          <a:stretch>
            <a:fillRect/>
          </a:stretch>
        </p:blipFill>
        <p:spPr bwMode="auto">
          <a:xfrm>
            <a:off x="3786182" y="2643182"/>
            <a:ext cx="1905000" cy="1428750"/>
          </a:xfrm>
          <a:prstGeom prst="rect">
            <a:avLst/>
          </a:prstGeom>
          <a:noFill/>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0962"/>
                    </p:tgtEl>
                  </p:cond>
                </p:stCondLst>
                <p:endSync evt="end" delay="0">
                  <p:rtn val="all"/>
                </p:endSync>
                <p:childTnLst>
                  <p:par>
                    <p:cTn id="3" fill="hold">
                      <p:stCondLst>
                        <p:cond delay="0"/>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40962"/>
                                        </p:tgtEl>
                                      </p:cBhvr>
                                      <p:by x="150000" y="150000"/>
                                    </p:animScale>
                                  </p:childTnLst>
                                </p:cTn>
                              </p:par>
                            </p:childTnLst>
                          </p:cTn>
                        </p:par>
                      </p:childTnLst>
                    </p:cTn>
                  </p:par>
                </p:childTnLst>
              </p:cTn>
              <p:nextCondLst>
                <p:cond evt="onClick" delay="0">
                  <p:tgtEl>
                    <p:spTgt spid="40962"/>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Текст 2"/>
          <p:cNvSpPr>
            <a:spLocks noGrp="1"/>
          </p:cNvSpPr>
          <p:nvPr>
            <p:ph type="body" idx="1"/>
          </p:nvPr>
        </p:nvSpPr>
        <p:spPr/>
        <p:txBody>
          <a:bodyPr/>
          <a:lstStyle/>
          <a:p>
            <a:endParaRPr lang="ru-RU"/>
          </a:p>
        </p:txBody>
      </p:sp>
      <p:sp>
        <p:nvSpPr>
          <p:cNvPr id="5" name="Текст 4"/>
          <p:cNvSpPr>
            <a:spLocks noGrp="1"/>
          </p:cNvSpPr>
          <p:nvPr>
            <p:ph type="body" sz="quarter" idx="3"/>
          </p:nvPr>
        </p:nvSpPr>
        <p:spPr/>
        <p:txBody>
          <a:bodyPr/>
          <a:lstStyle/>
          <a:p>
            <a:endParaRPr lang="ru-RU"/>
          </a:p>
        </p:txBody>
      </p:sp>
      <p:sp>
        <p:nvSpPr>
          <p:cNvPr id="7" name="Содержимое 6"/>
          <p:cNvSpPr>
            <a:spLocks noGrp="1"/>
          </p:cNvSpPr>
          <p:nvPr>
            <p:ph sz="half" idx="2"/>
          </p:nvPr>
        </p:nvSpPr>
        <p:spPr/>
        <p:txBody>
          <a:bodyPr>
            <a:noAutofit/>
          </a:bodyPr>
          <a:lstStyle/>
          <a:p>
            <a:r>
              <a:rPr lang="ru-RU" sz="1400" b="1" dirty="0">
                <a:solidFill>
                  <a:srgbClr val="002060"/>
                </a:solidFill>
                <a:latin typeface="Times New Roman" pitchFamily="18" charset="0"/>
                <a:cs typeface="Times New Roman" pitchFamily="18" charset="0"/>
              </a:rPr>
              <a:t>Музей истории города Отрадного Самарской области находится на улице Первомайской, дом 28. Это здание Дворца культуры «Россия».</a:t>
            </a:r>
            <a:br>
              <a:rPr lang="ru-RU" sz="1400" b="1" dirty="0">
                <a:solidFill>
                  <a:srgbClr val="002060"/>
                </a:solidFill>
                <a:latin typeface="Times New Roman" pitchFamily="18" charset="0"/>
                <a:cs typeface="Times New Roman" pitchFamily="18" charset="0"/>
              </a:rPr>
            </a:br>
            <a:r>
              <a:rPr lang="ru-RU" sz="1400" b="1" dirty="0">
                <a:solidFill>
                  <a:srgbClr val="002060"/>
                </a:solidFill>
                <a:latin typeface="Times New Roman" pitchFamily="18" charset="0"/>
                <a:cs typeface="Times New Roman" pitchFamily="18" charset="0"/>
              </a:rPr>
              <a:t>Открытие музея истории города Отрадного состоялось в 2000 году, чему предшествовала большая работа по сбору экспонатов – жители города несли документы, фотографии, предметы быта. В результате открылись три зала – «Зал боевой славы», «Зал промышленности» и «Летопись города». Зал промышленности посвящён добыче первой нефти на местном </a:t>
            </a:r>
            <a:r>
              <a:rPr lang="ru-RU" sz="1400" b="1" dirty="0" err="1">
                <a:solidFill>
                  <a:srgbClr val="002060"/>
                </a:solidFill>
                <a:latin typeface="Times New Roman" pitchFamily="18" charset="0"/>
                <a:cs typeface="Times New Roman" pitchFamily="18" charset="0"/>
              </a:rPr>
              <a:t>Мухановском</a:t>
            </a:r>
            <a:r>
              <a:rPr lang="ru-RU" sz="1400" b="1" dirty="0">
                <a:solidFill>
                  <a:srgbClr val="002060"/>
                </a:solidFill>
                <a:latin typeface="Times New Roman" pitchFamily="18" charset="0"/>
                <a:cs typeface="Times New Roman" pitchFamily="18" charset="0"/>
              </a:rPr>
              <a:t> месторождении, благодаря которой и появился этот город. Музейные экспонаты рассказывают о строении нефтяной скважины и трудовых буднях нефтяников -первопроходцев. </a:t>
            </a:r>
            <a:br>
              <a:rPr lang="ru-RU" sz="1400" b="1" dirty="0"/>
            </a:br>
            <a:br>
              <a:rPr lang="ru-RU" sz="1400" b="1" dirty="0"/>
            </a:br>
            <a:endParaRPr lang="ru-RU" sz="1400" b="1" dirty="0"/>
          </a:p>
        </p:txBody>
      </p:sp>
      <p:pic>
        <p:nvPicPr>
          <p:cNvPr id="1026" name="Picture 2" descr="C:\Documents and Settings\Владелец\Мои документы\Загрузки\церковь\музей война.jpg"/>
          <p:cNvPicPr>
            <a:picLocks noChangeAspect="1" noChangeArrowheads="1"/>
          </p:cNvPicPr>
          <p:nvPr/>
        </p:nvPicPr>
        <p:blipFill>
          <a:blip r:embed="rId2"/>
          <a:srcRect/>
          <a:stretch>
            <a:fillRect/>
          </a:stretch>
        </p:blipFill>
        <p:spPr bwMode="auto">
          <a:xfrm>
            <a:off x="1643042" y="571480"/>
            <a:ext cx="2500330" cy="1571636"/>
          </a:xfrm>
          <a:prstGeom prst="rect">
            <a:avLst/>
          </a:prstGeom>
          <a:noFill/>
        </p:spPr>
      </p:pic>
      <p:pic>
        <p:nvPicPr>
          <p:cNvPr id="1027" name="Picture 3" descr="C:\Documents and Settings\Владелец\Мои документы\Загрузки\церковь\музей во.jpg"/>
          <p:cNvPicPr>
            <a:picLocks noGrp="1" noChangeAspect="1" noChangeArrowheads="1"/>
          </p:cNvPicPr>
          <p:nvPr>
            <p:ph sz="quarter" idx="4"/>
          </p:nvPr>
        </p:nvPicPr>
        <p:blipFill>
          <a:blip r:embed="rId3"/>
          <a:srcRect/>
          <a:stretch>
            <a:fillRect/>
          </a:stretch>
        </p:blipFill>
        <p:spPr bwMode="auto">
          <a:xfrm>
            <a:off x="5786446" y="642918"/>
            <a:ext cx="2428893" cy="1500198"/>
          </a:xfrm>
          <a:prstGeom prst="rect">
            <a:avLst/>
          </a:prstGeom>
          <a:noFill/>
        </p:spPr>
      </p:pic>
      <p:sp>
        <p:nvSpPr>
          <p:cNvPr id="9" name="Прямоугольник 8"/>
          <p:cNvSpPr/>
          <p:nvPr/>
        </p:nvSpPr>
        <p:spPr>
          <a:xfrm>
            <a:off x="4714876" y="2214554"/>
            <a:ext cx="4071966" cy="4185761"/>
          </a:xfrm>
          <a:prstGeom prst="rect">
            <a:avLst/>
          </a:prstGeom>
        </p:spPr>
        <p:txBody>
          <a:bodyPr wrap="square">
            <a:spAutoFit/>
          </a:bodyPr>
          <a:lstStyle/>
          <a:p>
            <a:r>
              <a:rPr lang="ru-RU" sz="1400" b="1" dirty="0">
                <a:solidFill>
                  <a:srgbClr val="002060"/>
                </a:solidFill>
                <a:latin typeface="Times New Roman" pitchFamily="18" charset="0"/>
                <a:cs typeface="Times New Roman" pitchFamily="18" charset="0"/>
              </a:rPr>
              <a:t>При музее истории города Отрадного открыт </a:t>
            </a:r>
            <a:r>
              <a:rPr lang="ru-RU" sz="1400" b="1" dirty="0" err="1">
                <a:solidFill>
                  <a:srgbClr val="002060"/>
                </a:solidFill>
                <a:latin typeface="Times New Roman" pitchFamily="18" charset="0"/>
                <a:cs typeface="Times New Roman" pitchFamily="18" charset="0"/>
              </a:rPr>
              <a:t>туристко</a:t>
            </a:r>
            <a:r>
              <a:rPr lang="ru-RU" sz="1400" b="1" dirty="0">
                <a:solidFill>
                  <a:srgbClr val="002060"/>
                </a:solidFill>
                <a:latin typeface="Times New Roman" pitchFamily="18" charset="0"/>
                <a:cs typeface="Times New Roman" pitchFamily="18" charset="0"/>
              </a:rPr>
              <a:t> - краеведческий клуб «Прометей», участники которого одержали много побед в различных областных соревнованиях по туризму, краеведческих викторинах и конкурсах. Также здесь функционируют Клуб и Совет друзей музея, членами которых являются известные люди города – бывшие руководители и ведущие специалисты городских предприятий, они ведут большую воспитательную работу среди школьников. Они проводят встречи, уроки памяти и мужества, экскурсии, пресс-конференции.</a:t>
            </a:r>
            <a:br>
              <a:rPr lang="ru-RU" sz="1400" b="1" dirty="0">
                <a:solidFill>
                  <a:srgbClr val="002060"/>
                </a:solidFill>
                <a:latin typeface="Times New Roman" pitchFamily="18" charset="0"/>
                <a:cs typeface="Times New Roman" pitchFamily="18" charset="0"/>
              </a:rPr>
            </a:br>
            <a:br>
              <a:rPr lang="ru-RU" sz="1400" b="1" dirty="0">
                <a:solidFill>
                  <a:srgbClr val="002060"/>
                </a:solidFill>
                <a:latin typeface="Times New Roman" pitchFamily="18" charset="0"/>
                <a:cs typeface="Times New Roman" pitchFamily="18" charset="0"/>
              </a:rPr>
            </a:br>
            <a:r>
              <a:rPr lang="ru-RU" sz="1400" b="1" dirty="0">
                <a:solidFill>
                  <a:srgbClr val="002060"/>
                </a:solidFill>
                <a:latin typeface="Times New Roman" pitchFamily="18" charset="0"/>
                <a:cs typeface="Times New Roman" pitchFamily="18" charset="0"/>
              </a:rPr>
              <a:t>Основной задачей музея является патриотическое воспитание молодёжи, он осуществляет связь времён и поколений, поддерживает гордость и любовь к родному городу.</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26"/>
                    </p:tgtEl>
                  </p:cond>
                </p:stCondLst>
                <p:endSync evt="end" delay="0">
                  <p:rtn val="all"/>
                </p:endSync>
                <p:childTnLst>
                  <p:par>
                    <p:cTn id="3" fill="hold">
                      <p:stCondLst>
                        <p:cond delay="0"/>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1026"/>
                                        </p:tgtEl>
                                      </p:cBhvr>
                                      <p:by x="150000" y="150000"/>
                                    </p:animScale>
                                  </p:childTnLst>
                                </p:cTn>
                              </p:par>
                            </p:childTnLst>
                          </p:cTn>
                        </p:par>
                      </p:childTnLst>
                    </p:cTn>
                  </p:par>
                </p:childTnLst>
              </p:cTn>
              <p:nextCondLst>
                <p:cond evt="onClick" delay="0">
                  <p:tgtEl>
                    <p:spTgt spid="1026"/>
                  </p:tgtEl>
                </p:cond>
              </p:nextCondLst>
            </p:seq>
            <p:seq concurrent="1" nextAc="seek">
              <p:cTn id="7" restart="whenNotActive" fill="hold" evtFilter="cancelBubble" nodeType="interactiveSeq">
                <p:stCondLst>
                  <p:cond evt="onClick" delay="0">
                    <p:tgtEl>
                      <p:spTgt spid="1027"/>
                    </p:tgtEl>
                  </p:cond>
                </p:stCondLst>
                <p:endSync evt="end" delay="0">
                  <p:rtn val="all"/>
                </p:endSync>
                <p:childTnLst>
                  <p:par>
                    <p:cTn id="8" fill="hold">
                      <p:stCondLst>
                        <p:cond delay="0"/>
                      </p:stCondLst>
                      <p:childTnLst>
                        <p:par>
                          <p:cTn id="9" fill="hold">
                            <p:stCondLst>
                              <p:cond delay="0"/>
                            </p:stCondLst>
                            <p:childTnLst>
                              <p:par>
                                <p:cTn id="10" presetID="6" presetClass="emph" presetSubtype="0" fill="hold" nodeType="clickEffect">
                                  <p:stCondLst>
                                    <p:cond delay="0"/>
                                  </p:stCondLst>
                                  <p:childTnLst>
                                    <p:animScale>
                                      <p:cBhvr>
                                        <p:cTn id="11" dur="2000" fill="hold"/>
                                        <p:tgtEl>
                                          <p:spTgt spid="1027"/>
                                        </p:tgtEl>
                                      </p:cBhvr>
                                      <p:by x="150000" y="150000"/>
                                    </p:animScale>
                                  </p:childTnLst>
                                </p:cTn>
                              </p:par>
                            </p:childTnLst>
                          </p:cTn>
                        </p:par>
                      </p:childTnLst>
                    </p:cTn>
                  </p:par>
                </p:childTnLst>
              </p:cTn>
              <p:nextCondLst>
                <p:cond evt="onClick" delay="0">
                  <p:tgtEl>
                    <p:spTgt spid="1027"/>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p:txBody>
          <a:bodyPr>
            <a:noAutofit/>
          </a:bodyPr>
          <a:lstStyle/>
          <a:p>
            <a:pPr>
              <a:spcBef>
                <a:spcPts val="0"/>
              </a:spcBef>
            </a:pPr>
            <a:endParaRPr lang="en-US" sz="1400" b="1" dirty="0">
              <a:solidFill>
                <a:srgbClr val="002060"/>
              </a:solidFill>
              <a:latin typeface="Times New Roman" pitchFamily="18" charset="0"/>
              <a:cs typeface="Times New Roman" pitchFamily="18" charset="0"/>
            </a:endParaRPr>
          </a:p>
          <a:p>
            <a:pPr>
              <a:spcBef>
                <a:spcPts val="0"/>
              </a:spcBef>
            </a:pPr>
            <a:r>
              <a:rPr lang="ru-RU" sz="1400" b="1" dirty="0">
                <a:solidFill>
                  <a:srgbClr val="002060"/>
                </a:solidFill>
                <a:latin typeface="Times New Roman" pitchFamily="18" charset="0"/>
                <a:cs typeface="Times New Roman" pitchFamily="18" charset="0"/>
              </a:rPr>
              <a:t>С 1957 года из маленькой музыкальной школы с 50 учениками и 5 преподавателями школа выросла в многопрофильное учреждение художественного образования детей и в </a:t>
            </a:r>
            <a:r>
              <a:rPr lang="ru-RU" sz="1400" b="1" dirty="0" err="1">
                <a:solidFill>
                  <a:srgbClr val="002060"/>
                </a:solidFill>
                <a:latin typeface="Times New Roman" pitchFamily="18" charset="0"/>
                <a:cs typeface="Times New Roman" pitchFamily="18" charset="0"/>
              </a:rPr>
              <a:t>социокультурный</a:t>
            </a:r>
            <a:r>
              <a:rPr lang="ru-RU" sz="1400" b="1" dirty="0">
                <a:solidFill>
                  <a:srgbClr val="002060"/>
                </a:solidFill>
                <a:latin typeface="Times New Roman" pitchFamily="18" charset="0"/>
                <a:cs typeface="Times New Roman" pitchFamily="18" charset="0"/>
              </a:rPr>
              <a:t> центр городского округа Отрадный, в котором обучаются 760 детей от трёх до семнадцати лет и работают 46 преподавателей.</a:t>
            </a:r>
          </a:p>
          <a:p>
            <a:pPr>
              <a:spcBef>
                <a:spcPts val="0"/>
              </a:spcBef>
            </a:pPr>
            <a:r>
              <a:rPr lang="ru-RU" sz="1400" b="1" dirty="0">
                <a:solidFill>
                  <a:srgbClr val="002060"/>
                </a:solidFill>
                <a:latin typeface="Times New Roman" pitchFamily="18" charset="0"/>
                <a:cs typeface="Times New Roman" pitchFamily="18" charset="0"/>
              </a:rPr>
              <a:t>Чтобы распознать и взрастить удивительные ростки детской одарённости, Детская школа искусств проявляет большую заботу и оказывает поддержку своим будущим «звездочкам». Ежегодно юные музыканты, художники, хореографы становятся обладателями городских, губернаторских премий для одарённых детей и подростков, стипендиатами Министерства культуры Российской Федерации, лауреатами Международных, Всероссийских, золотые, серебряные и бронзовые медалисты Дельфийских игр России и стран СНГ. В «Золотую книгу» «Имена молодых дарований Самарской области» внесены имена Евгения Долгова и Рафаэля </a:t>
            </a:r>
            <a:r>
              <a:rPr lang="ru-RU" sz="1400" b="1" dirty="0" err="1">
                <a:solidFill>
                  <a:srgbClr val="002060"/>
                </a:solidFill>
                <a:latin typeface="Times New Roman" pitchFamily="18" charset="0"/>
                <a:cs typeface="Times New Roman" pitchFamily="18" charset="0"/>
              </a:rPr>
              <a:t>Сапукова</a:t>
            </a:r>
            <a:r>
              <a:rPr lang="ru-RU" sz="1400" b="1" dirty="0">
                <a:solidFill>
                  <a:srgbClr val="002060"/>
                </a:solidFill>
                <a:latin typeface="Times New Roman" pitchFamily="18" charset="0"/>
                <a:cs typeface="Times New Roman" pitchFamily="18" charset="0"/>
              </a:rPr>
              <a:t>. Победителем конкурса «Молодые дарования России» в номинации «Лучший учащийся Детской школы искусств Российской Федерации» стал </a:t>
            </a:r>
            <a:r>
              <a:rPr lang="ru-RU" sz="1400" b="1" dirty="0" err="1">
                <a:solidFill>
                  <a:srgbClr val="002060"/>
                </a:solidFill>
                <a:latin typeface="Times New Roman" pitchFamily="18" charset="0"/>
                <a:cs typeface="Times New Roman" pitchFamily="18" charset="0"/>
              </a:rPr>
              <a:t>Сапуков</a:t>
            </a:r>
            <a:r>
              <a:rPr lang="ru-RU" sz="1400" b="1" dirty="0">
                <a:solidFill>
                  <a:srgbClr val="002060"/>
                </a:solidFill>
                <a:latin typeface="Times New Roman" pitchFamily="18" charset="0"/>
                <a:cs typeface="Times New Roman" pitchFamily="18" charset="0"/>
              </a:rPr>
              <a:t> Р., а его преподаватель Бердникова Г.Н. Лауреатом в номинации «Лучший преподаватель Детской школы искусств».</a:t>
            </a:r>
          </a:p>
          <a:p>
            <a:pPr>
              <a:spcBef>
                <a:spcPts val="0"/>
              </a:spcBef>
            </a:pPr>
            <a:r>
              <a:rPr lang="ru-RU" sz="1400" b="1" dirty="0">
                <a:solidFill>
                  <a:srgbClr val="002060"/>
                </a:solidFill>
                <a:latin typeface="Times New Roman" pitchFamily="18" charset="0"/>
                <a:cs typeface="Times New Roman" pitchFamily="18" charset="0"/>
              </a:rPr>
              <a:t>Отрадненская школа искусств ныне занимает заметное место в региональной культуре Самарской области и России</a:t>
            </a:r>
            <a:r>
              <a:rPr lang="ru-RU" sz="1400" dirty="0">
                <a:latin typeface="Times New Roman" pitchFamily="18" charset="0"/>
                <a:cs typeface="Times New Roman" pitchFamily="18" charset="0"/>
              </a:rPr>
              <a:t>. </a:t>
            </a:r>
          </a:p>
        </p:txBody>
      </p:sp>
      <p:pic>
        <p:nvPicPr>
          <p:cNvPr id="2050" name="Picture 2" descr="C:\Documents and Settings\Владелец\Мои документы\Загрузки\церковь\школ исск.jpg"/>
          <p:cNvPicPr>
            <a:picLocks noChangeAspect="1" noChangeArrowheads="1"/>
          </p:cNvPicPr>
          <p:nvPr/>
        </p:nvPicPr>
        <p:blipFill>
          <a:blip r:embed="rId2" cstate="print"/>
          <a:srcRect/>
          <a:stretch>
            <a:fillRect/>
          </a:stretch>
        </p:blipFill>
        <p:spPr bwMode="auto">
          <a:xfrm>
            <a:off x="1071538" y="571480"/>
            <a:ext cx="2000264" cy="1285884"/>
          </a:xfrm>
          <a:prstGeom prst="rect">
            <a:avLst/>
          </a:prstGeom>
          <a:noFill/>
        </p:spPr>
      </p:pic>
      <p:pic>
        <p:nvPicPr>
          <p:cNvPr id="6" name="Picture 4" descr="C:\Documents and Settings\Владелец\Мои документы\Загрузки\церковь\юнно.jpg"/>
          <p:cNvPicPr>
            <a:picLocks noChangeAspect="1" noChangeArrowheads="1"/>
          </p:cNvPicPr>
          <p:nvPr/>
        </p:nvPicPr>
        <p:blipFill>
          <a:blip r:embed="rId3"/>
          <a:srcRect/>
          <a:stretch>
            <a:fillRect/>
          </a:stretch>
        </p:blipFill>
        <p:spPr bwMode="auto">
          <a:xfrm>
            <a:off x="5429256" y="357166"/>
            <a:ext cx="2143140" cy="1357322"/>
          </a:xfrm>
          <a:prstGeom prst="rect">
            <a:avLst/>
          </a:prstGeom>
          <a:noFill/>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050"/>
                    </p:tgtEl>
                  </p:cond>
                </p:stCondLst>
                <p:endSync evt="end" delay="0">
                  <p:rtn val="all"/>
                </p:endSync>
                <p:childTnLst>
                  <p:par>
                    <p:cTn id="3" fill="hold">
                      <p:stCondLst>
                        <p:cond delay="0"/>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2050"/>
                                        </p:tgtEl>
                                      </p:cBhvr>
                                      <p:by x="150000" y="150000"/>
                                    </p:animScale>
                                  </p:childTnLst>
                                </p:cTn>
                              </p:par>
                            </p:childTnLst>
                          </p:cTn>
                        </p:par>
                      </p:childTnLst>
                    </p:cTn>
                  </p:par>
                </p:childTnLst>
              </p:cTn>
              <p:nextCondLst>
                <p:cond evt="onClick" delay="0">
                  <p:tgtEl>
                    <p:spTgt spid="2050"/>
                  </p:tgtEl>
                </p:cond>
              </p:nextCondLst>
            </p:seq>
            <p:seq concurrent="1" nextAc="seek">
              <p:cTn id="7" restart="whenNotActive" fill="hold" evtFilter="cancelBubble" nodeType="interactiveSeq">
                <p:stCondLst>
                  <p:cond evt="onClick" delay="0">
                    <p:tgtEl>
                      <p:spTgt spid="6"/>
                    </p:tgtEl>
                  </p:cond>
                </p:stCondLst>
                <p:endSync evt="end" delay="0">
                  <p:rtn val="all"/>
                </p:endSync>
                <p:childTnLst>
                  <p:par>
                    <p:cTn id="8" fill="hold">
                      <p:stCondLst>
                        <p:cond delay="0"/>
                      </p:stCondLst>
                      <p:childTnLst>
                        <p:par>
                          <p:cTn id="9" fill="hold">
                            <p:stCondLst>
                              <p:cond delay="0"/>
                            </p:stCondLst>
                            <p:childTnLst>
                              <p:par>
                                <p:cTn id="10" presetID="6" presetClass="emph" presetSubtype="0" fill="hold" nodeType="clickEffect">
                                  <p:stCondLst>
                                    <p:cond delay="0"/>
                                  </p:stCondLst>
                                  <p:childTnLst>
                                    <p:animScale>
                                      <p:cBhvr>
                                        <p:cTn id="11" dur="2000" fill="hold"/>
                                        <p:tgtEl>
                                          <p:spTgt spid="6"/>
                                        </p:tgtEl>
                                      </p:cBhvr>
                                      <p:by x="150000" y="150000"/>
                                    </p:animScale>
                                  </p:childTnLst>
                                </p:cTn>
                              </p:par>
                            </p:childTnLst>
                          </p:cTn>
                        </p:par>
                      </p:childTnLst>
                    </p:cTn>
                  </p:par>
                </p:childTnLst>
              </p:cTn>
              <p:nextCondLst>
                <p:cond evt="onClick" delay="0">
                  <p:tgtEl>
                    <p:spTgt spid="6"/>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a:xfrm>
            <a:off x="457200" y="1600200"/>
            <a:ext cx="8229600" cy="4972072"/>
          </a:xfrm>
        </p:spPr>
        <p:txBody>
          <a:bodyPr>
            <a:normAutofit fontScale="85000" lnSpcReduction="20000"/>
          </a:bodyPr>
          <a:lstStyle/>
          <a:p>
            <a:endParaRPr lang="en-US" sz="1900" b="1" dirty="0">
              <a:solidFill>
                <a:srgbClr val="002060"/>
              </a:solidFill>
              <a:latin typeface="Times New Roman" pitchFamily="18" charset="0"/>
              <a:cs typeface="Times New Roman" pitchFamily="18" charset="0"/>
            </a:endParaRPr>
          </a:p>
          <a:p>
            <a:endParaRPr lang="en-US" sz="1900" b="1" dirty="0">
              <a:solidFill>
                <a:srgbClr val="002060"/>
              </a:solidFill>
              <a:latin typeface="Times New Roman" pitchFamily="18" charset="0"/>
              <a:cs typeface="Times New Roman" pitchFamily="18" charset="0"/>
            </a:endParaRPr>
          </a:p>
          <a:p>
            <a:endParaRPr lang="en-US" sz="1900" b="1" dirty="0">
              <a:solidFill>
                <a:srgbClr val="002060"/>
              </a:solidFill>
              <a:latin typeface="Times New Roman" pitchFamily="18" charset="0"/>
              <a:cs typeface="Times New Roman" pitchFamily="18" charset="0"/>
            </a:endParaRPr>
          </a:p>
          <a:p>
            <a:endParaRPr lang="en-US" sz="1900" b="1" dirty="0">
              <a:solidFill>
                <a:srgbClr val="002060"/>
              </a:solidFill>
              <a:latin typeface="Times New Roman" pitchFamily="18" charset="0"/>
              <a:cs typeface="Times New Roman" pitchFamily="18" charset="0"/>
            </a:endParaRPr>
          </a:p>
          <a:p>
            <a:endParaRPr lang="en-US" sz="1900" b="1" dirty="0">
              <a:solidFill>
                <a:srgbClr val="002060"/>
              </a:solidFill>
              <a:latin typeface="Times New Roman" pitchFamily="18" charset="0"/>
              <a:cs typeface="Times New Roman" pitchFamily="18" charset="0"/>
            </a:endParaRPr>
          </a:p>
          <a:p>
            <a:endParaRPr lang="en-US" sz="1900" b="1" dirty="0">
              <a:solidFill>
                <a:srgbClr val="002060"/>
              </a:solidFill>
              <a:latin typeface="Times New Roman" pitchFamily="18" charset="0"/>
              <a:cs typeface="Times New Roman" pitchFamily="18" charset="0"/>
            </a:endParaRPr>
          </a:p>
          <a:p>
            <a:endParaRPr lang="en-US" sz="1900" b="1" dirty="0">
              <a:solidFill>
                <a:srgbClr val="002060"/>
              </a:solidFill>
              <a:latin typeface="Times New Roman" pitchFamily="18" charset="0"/>
              <a:cs typeface="Times New Roman" pitchFamily="18" charset="0"/>
            </a:endParaRPr>
          </a:p>
          <a:p>
            <a:endParaRPr lang="en-US" sz="1900" b="1" dirty="0">
              <a:solidFill>
                <a:srgbClr val="002060"/>
              </a:solidFill>
              <a:latin typeface="Times New Roman" pitchFamily="18" charset="0"/>
              <a:cs typeface="Times New Roman" pitchFamily="18" charset="0"/>
            </a:endParaRPr>
          </a:p>
          <a:p>
            <a:endParaRPr lang="en-US" sz="1900" b="1" dirty="0">
              <a:solidFill>
                <a:srgbClr val="002060"/>
              </a:solidFill>
              <a:latin typeface="Times New Roman" pitchFamily="18" charset="0"/>
              <a:cs typeface="Times New Roman" pitchFamily="18" charset="0"/>
            </a:endParaRPr>
          </a:p>
          <a:p>
            <a:endParaRPr lang="en-US" sz="1900" b="1" dirty="0">
              <a:solidFill>
                <a:srgbClr val="002060"/>
              </a:solidFill>
              <a:latin typeface="Times New Roman" pitchFamily="18" charset="0"/>
              <a:cs typeface="Times New Roman" pitchFamily="18" charset="0"/>
            </a:endParaRPr>
          </a:p>
          <a:p>
            <a:endParaRPr lang="en-US" sz="1900" b="1" dirty="0">
              <a:solidFill>
                <a:srgbClr val="002060"/>
              </a:solidFill>
              <a:latin typeface="Times New Roman" pitchFamily="18" charset="0"/>
              <a:cs typeface="Times New Roman" pitchFamily="18" charset="0"/>
            </a:endParaRPr>
          </a:p>
          <a:p>
            <a:endParaRPr lang="en-US" sz="1900" b="1" dirty="0">
              <a:solidFill>
                <a:srgbClr val="002060"/>
              </a:solidFill>
              <a:latin typeface="Times New Roman" pitchFamily="18" charset="0"/>
              <a:cs typeface="Times New Roman" pitchFamily="18" charset="0"/>
            </a:endParaRPr>
          </a:p>
          <a:p>
            <a:endParaRPr lang="en-US" sz="1900" b="1" dirty="0">
              <a:solidFill>
                <a:srgbClr val="002060"/>
              </a:solidFill>
              <a:latin typeface="Times New Roman" pitchFamily="18" charset="0"/>
              <a:cs typeface="Times New Roman" pitchFamily="18" charset="0"/>
            </a:endParaRPr>
          </a:p>
          <a:p>
            <a:r>
              <a:rPr lang="ru-RU" sz="1900" b="1" dirty="0">
                <a:solidFill>
                  <a:srgbClr val="002060"/>
                </a:solidFill>
                <a:latin typeface="Times New Roman" pitchFamily="18" charset="0"/>
                <a:cs typeface="Times New Roman" pitchFamily="18" charset="0"/>
              </a:rPr>
              <a:t>Муниципальное бюджетное учреждение культуры «Клуб «Юность» было основано в 1958 году, это одно из первых учреждений культуры города Отрадного.</a:t>
            </a:r>
          </a:p>
          <a:p>
            <a:r>
              <a:rPr lang="ru-RU" sz="1900" b="1" dirty="0">
                <a:solidFill>
                  <a:srgbClr val="002060"/>
                </a:solidFill>
                <a:latin typeface="Times New Roman" pitchFamily="18" charset="0"/>
                <a:cs typeface="Times New Roman" pitchFamily="18" charset="0"/>
              </a:rPr>
              <a:t>В 1987 году было построено новое здание Клуба «Юность» по ул.Советской, 88А.</a:t>
            </a:r>
          </a:p>
          <a:p>
            <a:r>
              <a:rPr lang="ru-RU" sz="1900" b="1" dirty="0">
                <a:solidFill>
                  <a:srgbClr val="002060"/>
                </a:solidFill>
                <a:latin typeface="Times New Roman" pitchFamily="18" charset="0"/>
                <a:cs typeface="Times New Roman" pitchFamily="18" charset="0"/>
              </a:rPr>
              <a:t>Основными видами деятельности учреждения являются организация досуга населения городского округа Отрадный, создание творческих коллективов и объединений.</a:t>
            </a:r>
          </a:p>
          <a:p>
            <a:r>
              <a:rPr lang="ru-RU" sz="1900" b="1" dirty="0">
                <a:solidFill>
                  <a:srgbClr val="002060"/>
                </a:solidFill>
                <a:latin typeface="Times New Roman" pitchFamily="18" charset="0"/>
                <a:cs typeface="Times New Roman" pitchFamily="18" charset="0"/>
              </a:rPr>
              <a:t> </a:t>
            </a:r>
          </a:p>
          <a:p>
            <a:endParaRPr lang="ru-RU" dirty="0"/>
          </a:p>
        </p:txBody>
      </p:sp>
      <p:pic>
        <p:nvPicPr>
          <p:cNvPr id="3074" name="Picture 2" descr="C:\Documents and Settings\Владелец\Мои документы\Загрузки\церковь\zdanie-kluba.jpg"/>
          <p:cNvPicPr>
            <a:picLocks noChangeAspect="1" noChangeArrowheads="1"/>
          </p:cNvPicPr>
          <p:nvPr/>
        </p:nvPicPr>
        <p:blipFill>
          <a:blip r:embed="rId2"/>
          <a:srcRect/>
          <a:stretch>
            <a:fillRect/>
          </a:stretch>
        </p:blipFill>
        <p:spPr bwMode="auto">
          <a:xfrm>
            <a:off x="785786" y="785794"/>
            <a:ext cx="1677990" cy="2857520"/>
          </a:xfrm>
          <a:prstGeom prst="rect">
            <a:avLst/>
          </a:prstGeom>
          <a:noFill/>
        </p:spPr>
      </p:pic>
      <p:pic>
        <p:nvPicPr>
          <p:cNvPr id="3075" name="Picture 3" descr="C:\Documents and Settings\Владелец\Мои документы\Загрузки\церковь\танец юность.jpg"/>
          <p:cNvPicPr>
            <a:picLocks noChangeAspect="1" noChangeArrowheads="1"/>
          </p:cNvPicPr>
          <p:nvPr/>
        </p:nvPicPr>
        <p:blipFill>
          <a:blip r:embed="rId3"/>
          <a:srcRect/>
          <a:stretch>
            <a:fillRect/>
          </a:stretch>
        </p:blipFill>
        <p:spPr bwMode="auto">
          <a:xfrm>
            <a:off x="3357554" y="2500306"/>
            <a:ext cx="3071834" cy="1714512"/>
          </a:xfrm>
          <a:prstGeom prst="rect">
            <a:avLst/>
          </a:prstGeom>
          <a:noFill/>
        </p:spPr>
      </p:pic>
      <p:pic>
        <p:nvPicPr>
          <p:cNvPr id="3077" name="Picture 5" descr="C:\Documents and Settings\Владелец\Мои документы\Загрузки\церковь\творчество.jpeg"/>
          <p:cNvPicPr>
            <a:picLocks noChangeAspect="1" noChangeArrowheads="1"/>
          </p:cNvPicPr>
          <p:nvPr/>
        </p:nvPicPr>
        <p:blipFill>
          <a:blip r:embed="rId4"/>
          <a:srcRect/>
          <a:stretch>
            <a:fillRect/>
          </a:stretch>
        </p:blipFill>
        <p:spPr bwMode="auto">
          <a:xfrm>
            <a:off x="4786314" y="571480"/>
            <a:ext cx="2500330" cy="1500198"/>
          </a:xfrm>
          <a:prstGeom prst="rect">
            <a:avLst/>
          </a:prstGeom>
          <a:noFill/>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074"/>
                    </p:tgtEl>
                  </p:cond>
                </p:stCondLst>
                <p:endSync evt="end" delay="0">
                  <p:rtn val="all"/>
                </p:endSync>
                <p:childTnLst>
                  <p:par>
                    <p:cTn id="3" fill="hold">
                      <p:stCondLst>
                        <p:cond delay="0"/>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3074"/>
                                        </p:tgtEl>
                                      </p:cBhvr>
                                      <p:by x="150000" y="150000"/>
                                    </p:animScale>
                                  </p:childTnLst>
                                </p:cTn>
                              </p:par>
                            </p:childTnLst>
                          </p:cTn>
                        </p:par>
                      </p:childTnLst>
                    </p:cTn>
                  </p:par>
                </p:childTnLst>
              </p:cTn>
              <p:nextCondLst>
                <p:cond evt="onClick" delay="0">
                  <p:tgtEl>
                    <p:spTgt spid="3074"/>
                  </p:tgtEl>
                </p:cond>
              </p:nextCondLst>
            </p:seq>
            <p:seq concurrent="1" nextAc="seek">
              <p:cTn id="7" restart="whenNotActive" fill="hold" evtFilter="cancelBubble" nodeType="interactiveSeq">
                <p:stCondLst>
                  <p:cond evt="onClick" delay="0">
                    <p:tgtEl>
                      <p:spTgt spid="3075"/>
                    </p:tgtEl>
                  </p:cond>
                </p:stCondLst>
                <p:endSync evt="end" delay="0">
                  <p:rtn val="all"/>
                </p:endSync>
                <p:childTnLst>
                  <p:par>
                    <p:cTn id="8" fill="hold">
                      <p:stCondLst>
                        <p:cond delay="0"/>
                      </p:stCondLst>
                      <p:childTnLst>
                        <p:par>
                          <p:cTn id="9" fill="hold">
                            <p:stCondLst>
                              <p:cond delay="0"/>
                            </p:stCondLst>
                            <p:childTnLst>
                              <p:par>
                                <p:cTn id="10" presetID="6" presetClass="emph" presetSubtype="0" fill="hold" nodeType="clickEffect">
                                  <p:stCondLst>
                                    <p:cond delay="0"/>
                                  </p:stCondLst>
                                  <p:childTnLst>
                                    <p:animScale>
                                      <p:cBhvr>
                                        <p:cTn id="11" dur="2000" fill="hold"/>
                                        <p:tgtEl>
                                          <p:spTgt spid="3075"/>
                                        </p:tgtEl>
                                      </p:cBhvr>
                                      <p:by x="150000" y="150000"/>
                                    </p:animScale>
                                  </p:childTnLst>
                                </p:cTn>
                              </p:par>
                            </p:childTnLst>
                          </p:cTn>
                        </p:par>
                      </p:childTnLst>
                    </p:cTn>
                  </p:par>
                </p:childTnLst>
              </p:cTn>
              <p:nextCondLst>
                <p:cond evt="onClick" delay="0">
                  <p:tgtEl>
                    <p:spTgt spid="3075"/>
                  </p:tgtEl>
                </p:cond>
              </p:nextCondLst>
            </p:seq>
            <p:seq concurrent="1" nextAc="seek">
              <p:cTn id="12" restart="whenNotActive" fill="hold" evtFilter="cancelBubble" nodeType="interactiveSeq">
                <p:stCondLst>
                  <p:cond evt="onClick" delay="0">
                    <p:tgtEl>
                      <p:spTgt spid="3077"/>
                    </p:tgtEl>
                  </p:cond>
                </p:stCondLst>
                <p:endSync evt="end" delay="0">
                  <p:rtn val="all"/>
                </p:endSync>
                <p:childTnLst>
                  <p:par>
                    <p:cTn id="13" fill="hold">
                      <p:stCondLst>
                        <p:cond delay="0"/>
                      </p:stCondLst>
                      <p:childTnLst>
                        <p:par>
                          <p:cTn id="14" fill="hold">
                            <p:stCondLst>
                              <p:cond delay="0"/>
                            </p:stCondLst>
                            <p:childTnLst>
                              <p:par>
                                <p:cTn id="15" presetID="6" presetClass="emph" presetSubtype="0" fill="hold" nodeType="clickEffect">
                                  <p:stCondLst>
                                    <p:cond delay="0"/>
                                  </p:stCondLst>
                                  <p:childTnLst>
                                    <p:animScale>
                                      <p:cBhvr>
                                        <p:cTn id="16" dur="2000" fill="hold"/>
                                        <p:tgtEl>
                                          <p:spTgt spid="3077"/>
                                        </p:tgtEl>
                                      </p:cBhvr>
                                      <p:by x="150000" y="150000"/>
                                    </p:animScale>
                                  </p:childTnLst>
                                </p:cTn>
                              </p:par>
                            </p:childTnLst>
                          </p:cTn>
                        </p:par>
                      </p:childTnLst>
                    </p:cTn>
                  </p:par>
                </p:childTnLst>
              </p:cTn>
              <p:nextCondLst>
                <p:cond evt="onClick" delay="0">
                  <p:tgtEl>
                    <p:spTgt spid="3077"/>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p:txBody>
          <a:bodyPr>
            <a:normAutofit/>
          </a:bodyPr>
          <a:lstStyle/>
          <a:p>
            <a:endParaRPr lang="en-US" sz="1800" b="1" dirty="0">
              <a:solidFill>
                <a:srgbClr val="002060"/>
              </a:solidFill>
              <a:latin typeface="Times New Roman" pitchFamily="18" charset="0"/>
              <a:cs typeface="Times New Roman" pitchFamily="18" charset="0"/>
            </a:endParaRPr>
          </a:p>
          <a:p>
            <a:endParaRPr lang="en-US" sz="1800" b="1" dirty="0">
              <a:solidFill>
                <a:srgbClr val="002060"/>
              </a:solidFill>
              <a:latin typeface="Times New Roman" pitchFamily="18" charset="0"/>
              <a:cs typeface="Times New Roman" pitchFamily="18" charset="0"/>
            </a:endParaRPr>
          </a:p>
          <a:p>
            <a:endParaRPr lang="en-US" sz="1800" b="1" dirty="0">
              <a:solidFill>
                <a:srgbClr val="002060"/>
              </a:solidFill>
              <a:latin typeface="Times New Roman" pitchFamily="18" charset="0"/>
              <a:cs typeface="Times New Roman" pitchFamily="18" charset="0"/>
            </a:endParaRPr>
          </a:p>
          <a:p>
            <a:endParaRPr lang="en-US" sz="1800" b="1" dirty="0">
              <a:solidFill>
                <a:srgbClr val="002060"/>
              </a:solidFill>
              <a:latin typeface="Times New Roman" pitchFamily="18" charset="0"/>
              <a:cs typeface="Times New Roman" pitchFamily="18" charset="0"/>
            </a:endParaRPr>
          </a:p>
          <a:p>
            <a:endParaRPr lang="en-US" sz="1800" b="1" dirty="0">
              <a:solidFill>
                <a:srgbClr val="002060"/>
              </a:solidFill>
              <a:latin typeface="Times New Roman" pitchFamily="18" charset="0"/>
              <a:cs typeface="Times New Roman" pitchFamily="18" charset="0"/>
            </a:endParaRPr>
          </a:p>
          <a:p>
            <a:endParaRPr lang="en-US" sz="1800" b="1" dirty="0">
              <a:solidFill>
                <a:srgbClr val="002060"/>
              </a:solidFill>
              <a:latin typeface="Times New Roman" pitchFamily="18" charset="0"/>
              <a:cs typeface="Times New Roman" pitchFamily="18" charset="0"/>
            </a:endParaRPr>
          </a:p>
          <a:p>
            <a:r>
              <a:rPr lang="ru-RU" sz="1800" b="1" dirty="0">
                <a:solidFill>
                  <a:srgbClr val="002060"/>
                </a:solidFill>
                <a:latin typeface="Times New Roman" pitchFamily="18" charset="0"/>
                <a:cs typeface="Times New Roman" pitchFamily="18" charset="0"/>
              </a:rPr>
              <a:t>Герб города Отрадного является официальным символом города Отрадного. Геральдическое описание герба города Оградного гласит: «В лазоревом (синем, голубом) поле золотая приставная лестница о четырех ступенях, поставленная на оконечность. волнисто пересеченную золотом и черным, и сопровождаемая по сторонам двумя золотыми огнями». Золотые огни, сопровождающие по двум сторонам лестницу  указывают на богатство недр окрестностей города нефтью и горючими газами</a:t>
            </a:r>
          </a:p>
        </p:txBody>
      </p:sp>
      <p:pic>
        <p:nvPicPr>
          <p:cNvPr id="4" name="Рисунок 3" descr="http://www.otradny.org/assets/images/gerb.jpg"/>
          <p:cNvPicPr/>
          <p:nvPr/>
        </p:nvPicPr>
        <p:blipFill>
          <a:blip r:embed="rId2"/>
          <a:srcRect/>
          <a:stretch>
            <a:fillRect/>
          </a:stretch>
        </p:blipFill>
        <p:spPr bwMode="auto">
          <a:xfrm>
            <a:off x="3500430" y="785794"/>
            <a:ext cx="1908175" cy="240919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4"/>
                                        </p:tgtEl>
                                      </p:cBhvr>
                                      <p:by x="150000" y="150000"/>
                                    </p:animScale>
                                  </p:childTnLst>
                                </p:cTn>
                              </p:par>
                            </p:childTnLst>
                          </p:cTn>
                        </p:par>
                      </p:childTnLst>
                    </p:cTn>
                  </p:par>
                </p:childTnLst>
              </p:cTn>
              <p:nextCondLst>
                <p:cond evt="onClick" delay="0">
                  <p:tgtEl>
                    <p:spTgt spid="4"/>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solidFill>
                  <a:srgbClr val="002060"/>
                </a:solidFill>
                <a:latin typeface="Times New Roman" pitchFamily="18" charset="0"/>
                <a:cs typeface="Times New Roman" pitchFamily="18" charset="0"/>
              </a:rPr>
              <a:t>Отрадный</a:t>
            </a:r>
            <a:r>
              <a:rPr lang="en-US" b="1" dirty="0">
                <a:solidFill>
                  <a:srgbClr val="002060"/>
                </a:solidFill>
                <a:latin typeface="Times New Roman" pitchFamily="18" charset="0"/>
                <a:cs typeface="Times New Roman" pitchFamily="18" charset="0"/>
              </a:rPr>
              <a:t> </a:t>
            </a:r>
            <a:r>
              <a:rPr lang="ru-RU" b="1" dirty="0">
                <a:solidFill>
                  <a:srgbClr val="002060"/>
                </a:solidFill>
                <a:latin typeface="Times New Roman" pitchFamily="18" charset="0"/>
                <a:cs typeface="Times New Roman" pitchFamily="18" charset="0"/>
              </a:rPr>
              <a:t>-</a:t>
            </a:r>
            <a:r>
              <a:rPr lang="en-US" b="1" dirty="0">
                <a:solidFill>
                  <a:srgbClr val="002060"/>
                </a:solidFill>
                <a:latin typeface="Times New Roman" pitchFamily="18" charset="0"/>
                <a:cs typeface="Times New Roman" pitchFamily="18" charset="0"/>
              </a:rPr>
              <a:t> </a:t>
            </a:r>
            <a:r>
              <a:rPr lang="ru-RU" b="1" dirty="0" err="1">
                <a:solidFill>
                  <a:srgbClr val="002060"/>
                </a:solidFill>
                <a:latin typeface="Times New Roman" pitchFamily="18" charset="0"/>
                <a:cs typeface="Times New Roman" pitchFamily="18" charset="0"/>
              </a:rPr>
              <a:t>Спортград</a:t>
            </a:r>
            <a:endParaRPr lang="ru-RU" b="1" dirty="0">
              <a:solidFill>
                <a:srgbClr val="002060"/>
              </a:solidFill>
              <a:latin typeface="Times New Roman" pitchFamily="18" charset="0"/>
              <a:cs typeface="Times New Roman" pitchFamily="18" charset="0"/>
            </a:endParaRPr>
          </a:p>
        </p:txBody>
      </p:sp>
      <p:pic>
        <p:nvPicPr>
          <p:cNvPr id="4" name="Picture 4" descr="full_1338752808"/>
          <p:cNvPicPr>
            <a:picLocks noGrp="1" noChangeAspect="1" noChangeArrowheads="1"/>
          </p:cNvPicPr>
          <p:nvPr>
            <p:ph idx="1"/>
          </p:nvPr>
        </p:nvPicPr>
        <p:blipFill>
          <a:blip r:embed="rId2"/>
          <a:srcRect/>
          <a:stretch>
            <a:fillRect/>
          </a:stretch>
        </p:blipFill>
        <p:spPr>
          <a:xfrm>
            <a:off x="1179184" y="1600200"/>
            <a:ext cx="6785631" cy="4525963"/>
          </a:xfr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Picture 4" descr="full_1338751850"/>
          <p:cNvPicPr>
            <a:picLocks noGrp="1" noChangeAspect="1" noChangeArrowheads="1"/>
          </p:cNvPicPr>
          <p:nvPr>
            <p:ph idx="1"/>
          </p:nvPr>
        </p:nvPicPr>
        <p:blipFill>
          <a:blip r:embed="rId2"/>
          <a:srcRect/>
          <a:stretch>
            <a:fillRect/>
          </a:stretch>
        </p:blipFill>
        <p:spPr>
          <a:xfrm>
            <a:off x="1071538" y="500042"/>
            <a:ext cx="6785631" cy="4525963"/>
          </a:xfr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sz="2800" dirty="0">
                <a:solidFill>
                  <a:srgbClr val="002060"/>
                </a:solidFill>
                <a:latin typeface="Times New Roman" pitchFamily="18" charset="0"/>
                <a:cs typeface="Times New Roman" pitchFamily="18" charset="0"/>
              </a:rPr>
              <a:t>Отрадный - город Православный.</a:t>
            </a:r>
          </a:p>
        </p:txBody>
      </p:sp>
      <p:sp>
        <p:nvSpPr>
          <p:cNvPr id="4" name="Текст 3"/>
          <p:cNvSpPr>
            <a:spLocks noGrp="1"/>
          </p:cNvSpPr>
          <p:nvPr>
            <p:ph type="body" sz="half" idx="2"/>
          </p:nvPr>
        </p:nvSpPr>
        <p:spPr/>
        <p:txBody>
          <a:bodyPr/>
          <a:lstStyle/>
          <a:p>
            <a:endParaRPr lang="ru-RU" dirty="0"/>
          </a:p>
        </p:txBody>
      </p:sp>
      <p:pic>
        <p:nvPicPr>
          <p:cNvPr id="5122" name="Picture 2" descr="C:\Documents and Settings\Владелец\Мои документы\Загрузки\церковь\цер богор.jpg"/>
          <p:cNvPicPr>
            <a:picLocks noGrp="1" noChangeAspect="1" noChangeArrowheads="1"/>
          </p:cNvPicPr>
          <p:nvPr>
            <p:ph idx="1"/>
          </p:nvPr>
        </p:nvPicPr>
        <p:blipFill>
          <a:blip r:embed="rId2"/>
          <a:srcRect/>
          <a:stretch>
            <a:fillRect/>
          </a:stretch>
        </p:blipFill>
        <p:spPr bwMode="auto">
          <a:xfrm>
            <a:off x="4178934" y="273050"/>
            <a:ext cx="3903981" cy="5853113"/>
          </a:xfrm>
          <a:prstGeom prst="rect">
            <a:avLst/>
          </a:prstGeom>
          <a:noFill/>
        </p:spPr>
      </p:pic>
      <p:pic>
        <p:nvPicPr>
          <p:cNvPr id="5123" name="Picture 3" descr="C:\Documents and Settings\Владелец\Мои документы\Загрузки\церковь\строят.jpeg"/>
          <p:cNvPicPr>
            <a:picLocks noChangeAspect="1" noChangeArrowheads="1"/>
          </p:cNvPicPr>
          <p:nvPr/>
        </p:nvPicPr>
        <p:blipFill>
          <a:blip r:embed="rId3"/>
          <a:srcRect/>
          <a:stretch>
            <a:fillRect/>
          </a:stretch>
        </p:blipFill>
        <p:spPr bwMode="auto">
          <a:xfrm>
            <a:off x="714348" y="2857496"/>
            <a:ext cx="2571768" cy="1714512"/>
          </a:xfrm>
          <a:prstGeom prst="rect">
            <a:avLst/>
          </a:prstGeom>
          <a:noFill/>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123"/>
                    </p:tgtEl>
                  </p:cond>
                </p:stCondLst>
                <p:endSync evt="end" delay="0">
                  <p:rtn val="all"/>
                </p:endSync>
                <p:childTnLst>
                  <p:par>
                    <p:cTn id="3" fill="hold">
                      <p:stCondLst>
                        <p:cond delay="0"/>
                      </p:stCondLst>
                      <p:childTnLst>
                        <p:par>
                          <p:cTn id="4" fill="hold">
                            <p:stCondLst>
                              <p:cond delay="0"/>
                            </p:stCondLst>
                            <p:childTnLst>
                              <p:par>
                                <p:cTn id="5" presetID="14" presetClass="emph" presetSubtype="0" fill="hold" nodeType="clickEffect">
                                  <p:stCondLst>
                                    <p:cond delay="0"/>
                                  </p:stCondLst>
                                  <p:childTnLst>
                                    <p:animClr clrSpc="rgb" dir="cw">
                                      <p:cBhvr override="childStyle">
                                        <p:cTn id="6" dur="1900" fill="hold">
                                          <p:stCondLst>
                                            <p:cond delay="100"/>
                                          </p:stCondLst>
                                        </p:cTn>
                                        <p:tgtEl>
                                          <p:spTgt spid="5123"/>
                                        </p:tgtEl>
                                        <p:attrNameLst>
                                          <p:attrName>style.color</p:attrName>
                                        </p:attrNameLst>
                                      </p:cBhvr>
                                      <p:to>
                                        <a:schemeClr val="accent2"/>
                                      </p:to>
                                    </p:animClr>
                                    <p:animClr clrSpc="rgb" dir="cw">
                                      <p:cBhvr>
                                        <p:cTn id="7" dur="1900" fill="hold">
                                          <p:stCondLst>
                                            <p:cond delay="100"/>
                                          </p:stCondLst>
                                        </p:cTn>
                                        <p:tgtEl>
                                          <p:spTgt spid="5123"/>
                                        </p:tgtEl>
                                        <p:attrNameLst>
                                          <p:attrName>fillColor</p:attrName>
                                        </p:attrNameLst>
                                      </p:cBhvr>
                                      <p:to>
                                        <a:schemeClr val="accent2"/>
                                      </p:to>
                                    </p:animClr>
                                    <p:set>
                                      <p:cBhvr>
                                        <p:cTn id="8" dur="1900" fill="hold">
                                          <p:stCondLst>
                                            <p:cond delay="100"/>
                                          </p:stCondLst>
                                        </p:cTn>
                                        <p:tgtEl>
                                          <p:spTgt spid="5123"/>
                                        </p:tgtEl>
                                        <p:attrNameLst>
                                          <p:attrName>fill.type</p:attrName>
                                        </p:attrNameLst>
                                      </p:cBhvr>
                                      <p:to>
                                        <p:strVal val="solid"/>
                                      </p:to>
                                    </p:set>
                                    <p:set>
                                      <p:cBhvr>
                                        <p:cTn id="9" dur="1900" fill="hold">
                                          <p:stCondLst>
                                            <p:cond delay="100"/>
                                          </p:stCondLst>
                                        </p:cTn>
                                        <p:tgtEl>
                                          <p:spTgt spid="5123"/>
                                        </p:tgtEl>
                                        <p:attrNameLst>
                                          <p:attrName>fill.on</p:attrName>
                                        </p:attrNameLst>
                                      </p:cBhvr>
                                      <p:to>
                                        <p:strVal val="true"/>
                                      </p:to>
                                    </p:set>
                                    <p:animScale>
                                      <p:cBhvr>
                                        <p:cTn id="10" dur="200" fill="hold">
                                          <p:stCondLst>
                                            <p:cond delay="0"/>
                                          </p:stCondLst>
                                        </p:cTn>
                                        <p:tgtEl>
                                          <p:spTgt spid="5123"/>
                                        </p:tgtEl>
                                      </p:cBhvr>
                                      <p:from x="100000" y="100000"/>
                                      <p:to x="100000" y="5000"/>
                                    </p:animScale>
                                    <p:animScale>
                                      <p:cBhvr>
                                        <p:cTn id="11" dur="200" fill="hold">
                                          <p:stCondLst>
                                            <p:cond delay="200"/>
                                          </p:stCondLst>
                                        </p:cTn>
                                        <p:tgtEl>
                                          <p:spTgt spid="5123"/>
                                        </p:tgtEl>
                                      </p:cBhvr>
                                      <p:from x="100000" y="5000"/>
                                      <p:to x="120000" y="150000"/>
                                    </p:animScale>
                                    <p:animScale>
                                      <p:cBhvr>
                                        <p:cTn id="12" dur="600" fill="hold">
                                          <p:stCondLst>
                                            <p:cond delay="1400"/>
                                          </p:stCondLst>
                                        </p:cTn>
                                        <p:tgtEl>
                                          <p:spTgt spid="5123"/>
                                        </p:tgtEl>
                                      </p:cBhvr>
                                      <p:to x="120000" y="150000"/>
                                    </p:animScale>
                                  </p:childTnLst>
                                </p:cTn>
                              </p:par>
                            </p:childTnLst>
                          </p:cTn>
                        </p:par>
                      </p:childTnLst>
                    </p:cTn>
                  </p:par>
                </p:childTnLst>
              </p:cTn>
              <p:nextCondLst>
                <p:cond evt="onClick" delay="0">
                  <p:tgtEl>
                    <p:spTgt spid="5123"/>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154230"/>
          </a:xfrm>
        </p:spPr>
        <p:txBody>
          <a:bodyPr>
            <a:normAutofit/>
          </a:bodyPr>
          <a:lstStyle/>
          <a:p>
            <a:r>
              <a:rPr lang="ru-RU" sz="3600" b="1" dirty="0">
                <a:solidFill>
                  <a:srgbClr val="002060"/>
                </a:solidFill>
                <a:latin typeface="Times New Roman" pitchFamily="18" charset="0"/>
                <a:cs typeface="Times New Roman" pitchFamily="18" charset="0"/>
              </a:rPr>
              <a:t>Храм в честь великомученика и целителя Пантелеимона</a:t>
            </a:r>
            <a:br>
              <a:rPr lang="ru-RU" sz="2000" b="1" dirty="0">
                <a:solidFill>
                  <a:srgbClr val="002060"/>
                </a:solidFill>
                <a:latin typeface="Times New Roman" pitchFamily="18" charset="0"/>
                <a:cs typeface="Times New Roman" pitchFamily="18" charset="0"/>
              </a:rPr>
            </a:br>
            <a:r>
              <a:rPr lang="ru-RU" sz="2000" b="1" dirty="0">
                <a:latin typeface="Times New Roman" pitchFamily="18" charset="0"/>
                <a:cs typeface="Times New Roman" pitchFamily="18" charset="0"/>
              </a:rPr>
              <a:t>Настоятель храма — иерей Закинов Александр Александрович</a:t>
            </a:r>
            <a:br>
              <a:rPr lang="ru-RU" sz="2000" b="1" dirty="0">
                <a:latin typeface="Times New Roman" pitchFamily="18" charset="0"/>
                <a:cs typeface="Times New Roman" pitchFamily="18" charset="0"/>
              </a:rPr>
            </a:br>
            <a:endParaRPr lang="ru-RU" sz="2000" b="1" dirty="0">
              <a:solidFill>
                <a:srgbClr val="002060"/>
              </a:solidFill>
              <a:latin typeface="Times New Roman" pitchFamily="18" charset="0"/>
              <a:cs typeface="Times New Roman" pitchFamily="18" charset="0"/>
            </a:endParaRPr>
          </a:p>
        </p:txBody>
      </p:sp>
      <p:pic>
        <p:nvPicPr>
          <p:cNvPr id="7170" name="Picture 2" descr="C:\Documents and Settings\Владелец\Мои документы\Загрузки\церковь\цц.jpeg"/>
          <p:cNvPicPr>
            <a:picLocks noGrp="1" noChangeAspect="1" noChangeArrowheads="1"/>
          </p:cNvPicPr>
          <p:nvPr>
            <p:ph idx="1"/>
          </p:nvPr>
        </p:nvPicPr>
        <p:blipFill>
          <a:blip r:embed="rId2"/>
          <a:srcRect/>
          <a:stretch>
            <a:fillRect/>
          </a:stretch>
        </p:blipFill>
        <p:spPr bwMode="auto">
          <a:xfrm>
            <a:off x="714348" y="2500306"/>
            <a:ext cx="3643338" cy="2286016"/>
          </a:xfrm>
          <a:prstGeom prst="rect">
            <a:avLst/>
          </a:prstGeom>
          <a:noFill/>
        </p:spPr>
      </p:pic>
      <p:pic>
        <p:nvPicPr>
          <p:cNvPr id="5" name="Picture 4" descr="e71cf77b14fc"/>
          <p:cNvPicPr>
            <a:picLocks noChangeAspect="1" noChangeArrowheads="1"/>
          </p:cNvPicPr>
          <p:nvPr/>
        </p:nvPicPr>
        <p:blipFill>
          <a:blip r:embed="rId3"/>
          <a:srcRect/>
          <a:stretch>
            <a:fillRect/>
          </a:stretch>
        </p:blipFill>
        <p:spPr>
          <a:xfrm>
            <a:off x="4786314" y="3071810"/>
            <a:ext cx="3714776" cy="2286016"/>
          </a:xfrm>
          <a:prstGeom prst="rect">
            <a:avLst/>
          </a:prstGeom>
          <a:noFill/>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170"/>
                    </p:tgtEl>
                  </p:cond>
                </p:stCondLst>
                <p:endSync evt="end" delay="0">
                  <p:rtn val="all"/>
                </p:endSync>
                <p:childTnLst>
                  <p:par>
                    <p:cTn id="3" fill="hold">
                      <p:stCondLst>
                        <p:cond delay="0"/>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7170"/>
                                        </p:tgtEl>
                                      </p:cBhvr>
                                      <p:by x="150000" y="150000"/>
                                    </p:animScale>
                                  </p:childTnLst>
                                </p:cTn>
                              </p:par>
                            </p:childTnLst>
                          </p:cTn>
                        </p:par>
                      </p:childTnLst>
                    </p:cTn>
                  </p:par>
                </p:childTnLst>
              </p:cTn>
              <p:nextCondLst>
                <p:cond evt="onClick" delay="0">
                  <p:tgtEl>
                    <p:spTgt spid="7170"/>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6" presetClass="emph" presetSubtype="0" fill="hold" nodeType="clickEffect">
                                  <p:stCondLst>
                                    <p:cond delay="0"/>
                                  </p:stCondLst>
                                  <p:childTnLst>
                                    <p:animScale>
                                      <p:cBhvr>
                                        <p:cTn id="11" dur="2000" fill="hold"/>
                                        <p:tgtEl>
                                          <p:spTgt spid="5"/>
                                        </p:tgtEl>
                                      </p:cBhvr>
                                      <p:by x="150000" y="150000"/>
                                    </p:animScale>
                                  </p:childTnLst>
                                </p:cTn>
                              </p:par>
                            </p:childTnLst>
                          </p:cTn>
                        </p:par>
                      </p:childTnLst>
                    </p:cTn>
                  </p:par>
                </p:childTnLst>
              </p:cTn>
              <p:nextCondLst>
                <p:cond evt="onClick" delay="0">
                  <p:tgtEl>
                    <p:spTgt spid="5"/>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797172"/>
          </a:xfrm>
        </p:spPr>
        <p:txBody>
          <a:bodyPr>
            <a:normAutofit fontScale="90000"/>
          </a:bodyPr>
          <a:lstStyle/>
          <a:p>
            <a:r>
              <a:rPr lang="ru-RU" sz="3600" b="1" dirty="0">
                <a:solidFill>
                  <a:srgbClr val="002060"/>
                </a:solidFill>
                <a:latin typeface="Times New Roman" pitchFamily="18" charset="0"/>
                <a:cs typeface="Times New Roman" pitchFamily="18" charset="0"/>
              </a:rPr>
              <a:t>Храм в честь Рождества Пресвятой Богородицы</a:t>
            </a:r>
            <a:br>
              <a:rPr lang="ru-RU" sz="2200" b="1" dirty="0">
                <a:solidFill>
                  <a:srgbClr val="002060"/>
                </a:solidFill>
                <a:latin typeface="Times New Roman" pitchFamily="18" charset="0"/>
                <a:cs typeface="Times New Roman" pitchFamily="18" charset="0"/>
              </a:rPr>
            </a:br>
            <a:r>
              <a:rPr lang="ru-RU" sz="1800" b="1" dirty="0">
                <a:latin typeface="Times New Roman" pitchFamily="18" charset="0"/>
                <a:cs typeface="Times New Roman" pitchFamily="18" charset="0"/>
              </a:rPr>
              <a:t>Принадлежность: Русская Православная Церковь, Самарская митрополия, Отрадненская епархия</a:t>
            </a:r>
            <a:br>
              <a:rPr lang="ru-RU" sz="1800" b="1" dirty="0">
                <a:latin typeface="Times New Roman" pitchFamily="18" charset="0"/>
                <a:cs typeface="Times New Roman" pitchFamily="18" charset="0"/>
              </a:rPr>
            </a:br>
            <a:r>
              <a:rPr lang="ru-RU" sz="1800" b="1" dirty="0"/>
              <a:t>Ключарь  -</a:t>
            </a:r>
            <a:br>
              <a:rPr lang="ru-RU" sz="1800" b="1" dirty="0"/>
            </a:br>
            <a:r>
              <a:rPr lang="ru-RU" sz="1800" b="1" dirty="0"/>
              <a:t>иерей Полянский Григорий Владимирович.</a:t>
            </a:r>
            <a:br>
              <a:rPr lang="ru-RU" sz="1800" b="1" dirty="0"/>
            </a:br>
            <a:br>
              <a:rPr lang="ru-RU" sz="2000" b="1" dirty="0"/>
            </a:br>
            <a:endParaRPr lang="ru-RU" sz="2000" dirty="0">
              <a:solidFill>
                <a:srgbClr val="002060"/>
              </a:solidFill>
              <a:latin typeface="Times New Roman" pitchFamily="18" charset="0"/>
              <a:cs typeface="Times New Roman" pitchFamily="18" charset="0"/>
            </a:endParaRPr>
          </a:p>
        </p:txBody>
      </p:sp>
      <p:pic>
        <p:nvPicPr>
          <p:cNvPr id="4" name="Picture 4" descr="b9ad7c__1115e1bf3b_1000"/>
          <p:cNvPicPr>
            <a:picLocks noGrp="1" noChangeAspect="1" noChangeArrowheads="1"/>
          </p:cNvPicPr>
          <p:nvPr>
            <p:ph idx="1"/>
          </p:nvPr>
        </p:nvPicPr>
        <p:blipFill>
          <a:blip r:embed="rId2"/>
          <a:srcRect/>
          <a:stretch>
            <a:fillRect/>
          </a:stretch>
        </p:blipFill>
        <p:spPr>
          <a:xfrm>
            <a:off x="2571735" y="2357431"/>
            <a:ext cx="4357719" cy="3000396"/>
          </a:xfrm>
          <a:noFill/>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4"/>
                                        </p:tgtEl>
                                      </p:cBhvr>
                                      <p:by x="150000" y="150000"/>
                                    </p:animScale>
                                  </p:childTnLst>
                                </p:cTn>
                              </p:par>
                            </p:childTnLst>
                          </p:cTn>
                        </p:par>
                      </p:childTnLst>
                    </p:cTn>
                  </p:par>
                </p:childTnLst>
              </p:cTn>
              <p:nextCondLst>
                <p:cond evt="onClick" delay="0">
                  <p:tgtEl>
                    <p:spTgt spid="4"/>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solidFill>
                  <a:srgbClr val="002060"/>
                </a:solidFill>
                <a:latin typeface="Times New Roman" pitchFamily="18" charset="0"/>
                <a:cs typeface="Times New Roman" pitchFamily="18" charset="0"/>
              </a:rPr>
              <a:t>Храм в честь Рождества Христова</a:t>
            </a:r>
          </a:p>
        </p:txBody>
      </p:sp>
      <p:pic>
        <p:nvPicPr>
          <p:cNvPr id="38914" name="Picture 2" descr="C:\Documents and Settings\Владелец\Мои документы\Загрузки\церковь\церковь калыма.jpg"/>
          <p:cNvPicPr>
            <a:picLocks noGrp="1" noChangeAspect="1" noChangeArrowheads="1"/>
          </p:cNvPicPr>
          <p:nvPr>
            <p:ph idx="1"/>
          </p:nvPr>
        </p:nvPicPr>
        <p:blipFill>
          <a:blip r:embed="rId2"/>
          <a:srcRect/>
          <a:stretch>
            <a:fillRect/>
          </a:stretch>
        </p:blipFill>
        <p:spPr bwMode="auto">
          <a:xfrm>
            <a:off x="2643174" y="2071678"/>
            <a:ext cx="4214842" cy="3286148"/>
          </a:xfrm>
          <a:prstGeom prst="rect">
            <a:avLst/>
          </a:prstGeom>
          <a:noFill/>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8914"/>
                    </p:tgtEl>
                  </p:cond>
                </p:stCondLst>
                <p:endSync evt="end" delay="0">
                  <p:rtn val="all"/>
                </p:endSync>
                <p:childTnLst>
                  <p:par>
                    <p:cTn id="3" fill="hold">
                      <p:stCondLst>
                        <p:cond delay="0"/>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38914"/>
                                        </p:tgtEl>
                                      </p:cBhvr>
                                      <p:by x="150000" y="150000"/>
                                    </p:animScale>
                                  </p:childTnLst>
                                </p:cTn>
                              </p:par>
                            </p:childTnLst>
                          </p:cTn>
                        </p:par>
                      </p:childTnLst>
                    </p:cTn>
                  </p:par>
                </p:childTnLst>
              </p:cTn>
              <p:nextCondLst>
                <p:cond evt="onClick" delay="0">
                  <p:tgtEl>
                    <p:spTgt spid="38914"/>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p:txBody>
          <a:bodyPr>
            <a:normAutofit/>
          </a:bodyPr>
          <a:lstStyle/>
          <a:p>
            <a:endParaRPr lang="ru-RU" sz="1800" b="1" dirty="0">
              <a:solidFill>
                <a:srgbClr val="002060"/>
              </a:solidFill>
              <a:latin typeface="Times New Roman" pitchFamily="18" charset="0"/>
              <a:cs typeface="Times New Roman" pitchFamily="18" charset="0"/>
            </a:endParaRPr>
          </a:p>
          <a:p>
            <a:endParaRPr lang="ru-RU" sz="1800" b="1" dirty="0">
              <a:solidFill>
                <a:srgbClr val="002060"/>
              </a:solidFill>
              <a:latin typeface="Times New Roman" pitchFamily="18" charset="0"/>
              <a:cs typeface="Times New Roman" pitchFamily="18" charset="0"/>
            </a:endParaRPr>
          </a:p>
          <a:p>
            <a:endParaRPr lang="ru-RU" sz="1800" b="1" dirty="0">
              <a:solidFill>
                <a:srgbClr val="002060"/>
              </a:solidFill>
              <a:latin typeface="Times New Roman" pitchFamily="18" charset="0"/>
              <a:cs typeface="Times New Roman" pitchFamily="18" charset="0"/>
            </a:endParaRPr>
          </a:p>
          <a:p>
            <a:endParaRPr lang="ru-RU" sz="1800" b="1" dirty="0">
              <a:solidFill>
                <a:srgbClr val="002060"/>
              </a:solidFill>
              <a:latin typeface="Times New Roman" pitchFamily="18" charset="0"/>
              <a:cs typeface="Times New Roman" pitchFamily="18" charset="0"/>
            </a:endParaRPr>
          </a:p>
          <a:p>
            <a:r>
              <a:rPr lang="ru-RU" sz="1800" b="1" dirty="0">
                <a:solidFill>
                  <a:srgbClr val="002060"/>
                </a:solidFill>
                <a:latin typeface="Times New Roman" pitchFamily="18" charset="0"/>
                <a:cs typeface="Times New Roman" pitchFamily="18" charset="0"/>
              </a:rPr>
              <a:t>По воскресениям вечером православные спешат на особые Великопостные Богослужения – Пассии, что в переводе означает «Страдания», службы, которые являются одними из самых любимых Великопостных богослужений.</a:t>
            </a:r>
          </a:p>
          <a:p>
            <a:r>
              <a:rPr lang="ru-RU" sz="1800" b="1" dirty="0">
                <a:solidFill>
                  <a:srgbClr val="002060"/>
                </a:solidFill>
                <a:latin typeface="Times New Roman" pitchFamily="18" charset="0"/>
                <a:cs typeface="Times New Roman" pitchFamily="18" charset="0"/>
              </a:rPr>
              <a:t>Пассии производят глубокое впечатление на верующих. Своим внутренним содержанием они доставляют молящимся высокое духовное утешение и </a:t>
            </a:r>
            <a:r>
              <a:rPr lang="ru-RU" sz="1800" b="1" dirty="0" err="1">
                <a:solidFill>
                  <a:srgbClr val="002060"/>
                </a:solidFill>
                <a:latin typeface="Times New Roman" pitchFamily="18" charset="0"/>
                <a:cs typeface="Times New Roman" pitchFamily="18" charset="0"/>
              </a:rPr>
              <a:t>назидание.Смысл</a:t>
            </a:r>
            <a:r>
              <a:rPr lang="ru-RU" sz="1800" b="1" dirty="0">
                <a:solidFill>
                  <a:srgbClr val="002060"/>
                </a:solidFill>
                <a:latin typeface="Times New Roman" pitchFamily="18" charset="0"/>
                <a:cs typeface="Times New Roman" pitchFamily="18" charset="0"/>
              </a:rPr>
              <a:t> </a:t>
            </a:r>
            <a:r>
              <a:rPr lang="ru-RU" sz="1800" b="1" dirty="0" err="1">
                <a:solidFill>
                  <a:srgbClr val="002060"/>
                </a:solidFill>
                <a:latin typeface="Times New Roman" pitchFamily="18" charset="0"/>
                <a:cs typeface="Times New Roman" pitchFamily="18" charset="0"/>
              </a:rPr>
              <a:t>и</a:t>
            </a:r>
            <a:r>
              <a:rPr lang="ru-RU" sz="1800" b="1" dirty="0">
                <a:solidFill>
                  <a:srgbClr val="002060"/>
                </a:solidFill>
                <a:latin typeface="Times New Roman" pitchFamily="18" charset="0"/>
                <a:cs typeface="Times New Roman" pitchFamily="18" charset="0"/>
              </a:rPr>
              <a:t> слова молитв, евангельских слов являются основными в этом богослужении, а присутствующие на Пассии прихожане еще и еще раз задумываются о свой жизни, раскаиваются во грехах. Пассия в Храме Рождества Христова п. Волжский.</a:t>
            </a:r>
          </a:p>
          <a:p>
            <a:endParaRPr lang="ru-RU" dirty="0"/>
          </a:p>
        </p:txBody>
      </p:sp>
      <p:pic>
        <p:nvPicPr>
          <p:cNvPr id="39938" name="Picture 2" descr="C:\Documents and Settings\Владелец\Мои документы\Загрузки\церковь\церковь.jpeg"/>
          <p:cNvPicPr>
            <a:picLocks noChangeAspect="1" noChangeArrowheads="1"/>
          </p:cNvPicPr>
          <p:nvPr/>
        </p:nvPicPr>
        <p:blipFill>
          <a:blip r:embed="rId2"/>
          <a:srcRect/>
          <a:stretch>
            <a:fillRect/>
          </a:stretch>
        </p:blipFill>
        <p:spPr bwMode="auto">
          <a:xfrm>
            <a:off x="1000100" y="785794"/>
            <a:ext cx="1905000" cy="1428750"/>
          </a:xfrm>
          <a:prstGeom prst="rect">
            <a:avLst/>
          </a:prstGeom>
          <a:noFill/>
        </p:spPr>
      </p:pic>
      <p:pic>
        <p:nvPicPr>
          <p:cNvPr id="39939" name="Picture 3" descr="C:\Documents and Settings\Владелец\Мои документы\Загрузки\церковь\церковь калыма.jpg"/>
          <p:cNvPicPr>
            <a:picLocks noChangeAspect="1" noChangeArrowheads="1"/>
          </p:cNvPicPr>
          <p:nvPr/>
        </p:nvPicPr>
        <p:blipFill>
          <a:blip r:embed="rId3"/>
          <a:srcRect/>
          <a:stretch>
            <a:fillRect/>
          </a:stretch>
        </p:blipFill>
        <p:spPr bwMode="auto">
          <a:xfrm>
            <a:off x="3571868" y="1357298"/>
            <a:ext cx="2000264" cy="1428760"/>
          </a:xfrm>
          <a:prstGeom prst="rect">
            <a:avLst/>
          </a:prstGeom>
          <a:noFill/>
        </p:spPr>
      </p:pic>
      <p:pic>
        <p:nvPicPr>
          <p:cNvPr id="39940" name="Picture 4" descr="C:\Documents and Settings\Владелец\Мои документы\Загрузки\церковь\ццццц.jpeg"/>
          <p:cNvPicPr>
            <a:picLocks noChangeAspect="1" noChangeArrowheads="1"/>
          </p:cNvPicPr>
          <p:nvPr/>
        </p:nvPicPr>
        <p:blipFill>
          <a:blip r:embed="rId4"/>
          <a:srcRect/>
          <a:stretch>
            <a:fillRect/>
          </a:stretch>
        </p:blipFill>
        <p:spPr bwMode="auto">
          <a:xfrm>
            <a:off x="6143636" y="714356"/>
            <a:ext cx="2143125" cy="1428750"/>
          </a:xfrm>
          <a:prstGeom prst="rect">
            <a:avLst/>
          </a:prstGeom>
          <a:noFill/>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9938"/>
                    </p:tgtEl>
                  </p:cond>
                </p:stCondLst>
                <p:endSync evt="end" delay="0">
                  <p:rtn val="all"/>
                </p:endSync>
                <p:childTnLst>
                  <p:par>
                    <p:cTn id="3" fill="hold">
                      <p:stCondLst>
                        <p:cond delay="0"/>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39938"/>
                                        </p:tgtEl>
                                      </p:cBhvr>
                                      <p:by x="150000" y="150000"/>
                                    </p:animScale>
                                  </p:childTnLst>
                                </p:cTn>
                              </p:par>
                            </p:childTnLst>
                          </p:cTn>
                        </p:par>
                      </p:childTnLst>
                    </p:cTn>
                  </p:par>
                </p:childTnLst>
              </p:cTn>
              <p:nextCondLst>
                <p:cond evt="onClick" delay="0">
                  <p:tgtEl>
                    <p:spTgt spid="39938"/>
                  </p:tgtEl>
                </p:cond>
              </p:nextCondLst>
            </p:seq>
            <p:seq concurrent="1" nextAc="seek">
              <p:cTn id="7" restart="whenNotActive" fill="hold" evtFilter="cancelBubble" nodeType="interactiveSeq">
                <p:stCondLst>
                  <p:cond evt="onClick" delay="0">
                    <p:tgtEl>
                      <p:spTgt spid="39939"/>
                    </p:tgtEl>
                  </p:cond>
                </p:stCondLst>
                <p:endSync evt="end" delay="0">
                  <p:rtn val="all"/>
                </p:endSync>
                <p:childTnLst>
                  <p:par>
                    <p:cTn id="8" fill="hold">
                      <p:stCondLst>
                        <p:cond delay="0"/>
                      </p:stCondLst>
                      <p:childTnLst>
                        <p:par>
                          <p:cTn id="9" fill="hold">
                            <p:stCondLst>
                              <p:cond delay="0"/>
                            </p:stCondLst>
                            <p:childTnLst>
                              <p:par>
                                <p:cTn id="10" presetID="6" presetClass="emph" presetSubtype="0" fill="hold" nodeType="clickEffect">
                                  <p:stCondLst>
                                    <p:cond delay="0"/>
                                  </p:stCondLst>
                                  <p:childTnLst>
                                    <p:animScale>
                                      <p:cBhvr>
                                        <p:cTn id="11" dur="2000" fill="hold"/>
                                        <p:tgtEl>
                                          <p:spTgt spid="39939"/>
                                        </p:tgtEl>
                                      </p:cBhvr>
                                      <p:by x="150000" y="150000"/>
                                    </p:animScale>
                                  </p:childTnLst>
                                </p:cTn>
                              </p:par>
                            </p:childTnLst>
                          </p:cTn>
                        </p:par>
                      </p:childTnLst>
                    </p:cTn>
                  </p:par>
                </p:childTnLst>
              </p:cTn>
              <p:nextCondLst>
                <p:cond evt="onClick" delay="0">
                  <p:tgtEl>
                    <p:spTgt spid="39939"/>
                  </p:tgtEl>
                </p:cond>
              </p:nextCondLst>
            </p:seq>
            <p:seq concurrent="1" nextAc="seek">
              <p:cTn id="12" restart="whenNotActive" fill="hold" evtFilter="cancelBubble" nodeType="interactiveSeq">
                <p:stCondLst>
                  <p:cond evt="onClick" delay="0">
                    <p:tgtEl>
                      <p:spTgt spid="39940"/>
                    </p:tgtEl>
                  </p:cond>
                </p:stCondLst>
                <p:endSync evt="end" delay="0">
                  <p:rtn val="all"/>
                </p:endSync>
                <p:childTnLst>
                  <p:par>
                    <p:cTn id="13" fill="hold">
                      <p:stCondLst>
                        <p:cond delay="0"/>
                      </p:stCondLst>
                      <p:childTnLst>
                        <p:par>
                          <p:cTn id="14" fill="hold">
                            <p:stCondLst>
                              <p:cond delay="0"/>
                            </p:stCondLst>
                            <p:childTnLst>
                              <p:par>
                                <p:cTn id="15" presetID="6" presetClass="emph" presetSubtype="0" fill="hold" nodeType="clickEffect">
                                  <p:stCondLst>
                                    <p:cond delay="0"/>
                                  </p:stCondLst>
                                  <p:childTnLst>
                                    <p:animScale>
                                      <p:cBhvr>
                                        <p:cTn id="16" dur="2000" fill="hold"/>
                                        <p:tgtEl>
                                          <p:spTgt spid="39940"/>
                                        </p:tgtEl>
                                      </p:cBhvr>
                                      <p:by x="150000" y="150000"/>
                                    </p:animScale>
                                  </p:childTnLst>
                                </p:cTn>
                              </p:par>
                            </p:childTnLst>
                          </p:cTn>
                        </p:par>
                      </p:childTnLst>
                    </p:cTn>
                  </p:par>
                </p:childTnLst>
              </p:cTn>
              <p:nextCondLst>
                <p:cond evt="onClick" delay="0">
                  <p:tgtEl>
                    <p:spTgt spid="39940"/>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1986" name="Picture 2" descr="C:\Documents and Settings\Владелец\Мои документы\Загрузки\церковь\площадь и радуга.jpg"/>
          <p:cNvPicPr>
            <a:picLocks noGrp="1" noChangeAspect="1" noChangeArrowheads="1"/>
          </p:cNvPicPr>
          <p:nvPr>
            <p:ph idx="1"/>
          </p:nvPr>
        </p:nvPicPr>
        <p:blipFill>
          <a:blip r:embed="rId2"/>
          <a:srcRect/>
          <a:stretch>
            <a:fillRect/>
          </a:stretch>
        </p:blipFill>
        <p:spPr bwMode="auto">
          <a:xfrm>
            <a:off x="571472" y="285728"/>
            <a:ext cx="8001056" cy="6000792"/>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2050" name="Picture 2" descr="C:\Documents and Settings\Владелец\Мои документы\Загрузки\церковь\здание.jpg"/>
          <p:cNvPicPr>
            <a:picLocks noGrp="1" noChangeAspect="1" noChangeArrowheads="1"/>
          </p:cNvPicPr>
          <p:nvPr>
            <p:ph idx="1"/>
          </p:nvPr>
        </p:nvPicPr>
        <p:blipFill>
          <a:blip r:embed="rId2"/>
          <a:srcRect/>
          <a:stretch>
            <a:fillRect/>
          </a:stretch>
        </p:blipFill>
        <p:spPr bwMode="auto">
          <a:xfrm>
            <a:off x="785786" y="4357694"/>
            <a:ext cx="2500330" cy="1728794"/>
          </a:xfrm>
          <a:prstGeom prst="rect">
            <a:avLst/>
          </a:prstGeom>
          <a:noFill/>
        </p:spPr>
      </p:pic>
      <p:pic>
        <p:nvPicPr>
          <p:cNvPr id="2051" name="Picture 3" descr="C:\Documents and Settings\Владелец\Мои документы\Загрузки\церковь\фонта.jpg"/>
          <p:cNvPicPr>
            <a:picLocks noChangeAspect="1" noChangeArrowheads="1"/>
          </p:cNvPicPr>
          <p:nvPr/>
        </p:nvPicPr>
        <p:blipFill>
          <a:blip r:embed="rId3"/>
          <a:srcRect/>
          <a:stretch>
            <a:fillRect/>
          </a:stretch>
        </p:blipFill>
        <p:spPr bwMode="auto">
          <a:xfrm>
            <a:off x="6357950" y="4357694"/>
            <a:ext cx="2500330" cy="1714513"/>
          </a:xfrm>
          <a:prstGeom prst="rect">
            <a:avLst/>
          </a:prstGeom>
          <a:noFill/>
        </p:spPr>
      </p:pic>
      <p:pic>
        <p:nvPicPr>
          <p:cNvPr id="2052" name="Picture 4" descr="C:\Documents and Settings\Владелец\Мои документы\Загрузки\церковь\у пло.jpg"/>
          <p:cNvPicPr>
            <a:picLocks noChangeAspect="1" noChangeArrowheads="1"/>
          </p:cNvPicPr>
          <p:nvPr/>
        </p:nvPicPr>
        <p:blipFill>
          <a:blip r:embed="rId4"/>
          <a:srcRect/>
          <a:stretch>
            <a:fillRect/>
          </a:stretch>
        </p:blipFill>
        <p:spPr bwMode="auto">
          <a:xfrm>
            <a:off x="785786" y="642918"/>
            <a:ext cx="2643206" cy="1785950"/>
          </a:xfrm>
          <a:prstGeom prst="rect">
            <a:avLst/>
          </a:prstGeom>
          <a:noFill/>
        </p:spPr>
      </p:pic>
      <p:pic>
        <p:nvPicPr>
          <p:cNvPr id="2055" name="Picture 7" descr="C:\Documents and Settings\Владелец\Рабочий стол\Загрузки\церковь\foto-uchrezhdeniya-dshi.jpg"/>
          <p:cNvPicPr>
            <a:picLocks noChangeAspect="1" noChangeArrowheads="1"/>
          </p:cNvPicPr>
          <p:nvPr/>
        </p:nvPicPr>
        <p:blipFill>
          <a:blip r:embed="rId5"/>
          <a:srcRect/>
          <a:stretch>
            <a:fillRect/>
          </a:stretch>
        </p:blipFill>
        <p:spPr bwMode="auto">
          <a:xfrm>
            <a:off x="6000760" y="571480"/>
            <a:ext cx="2643206" cy="1706563"/>
          </a:xfrm>
          <a:prstGeom prst="rect">
            <a:avLst/>
          </a:prstGeom>
          <a:noFill/>
        </p:spPr>
      </p:pic>
      <p:pic>
        <p:nvPicPr>
          <p:cNvPr id="6146" name="Picture 2" descr="C:\Documents and Settings\Владелец\Мои документы\Загрузки\церковь\осенние березы.jpg"/>
          <p:cNvPicPr>
            <a:picLocks noChangeAspect="1" noChangeArrowheads="1"/>
          </p:cNvPicPr>
          <p:nvPr/>
        </p:nvPicPr>
        <p:blipFill>
          <a:blip r:embed="rId6"/>
          <a:srcRect/>
          <a:stretch>
            <a:fillRect/>
          </a:stretch>
        </p:blipFill>
        <p:spPr bwMode="auto">
          <a:xfrm>
            <a:off x="1643042" y="2500306"/>
            <a:ext cx="2786082" cy="1881190"/>
          </a:xfrm>
          <a:prstGeom prst="rect">
            <a:avLst/>
          </a:prstGeom>
          <a:noFill/>
        </p:spPr>
      </p:pic>
      <p:pic>
        <p:nvPicPr>
          <p:cNvPr id="6147" name="Picture 3" descr="C:\Documents and Settings\Владелец\Мои документы\Загрузки\церковь\исскуство.jpg"/>
          <p:cNvPicPr>
            <a:picLocks noChangeAspect="1" noChangeArrowheads="1"/>
          </p:cNvPicPr>
          <p:nvPr/>
        </p:nvPicPr>
        <p:blipFill>
          <a:blip r:embed="rId7"/>
          <a:srcRect/>
          <a:stretch>
            <a:fillRect/>
          </a:stretch>
        </p:blipFill>
        <p:spPr bwMode="auto">
          <a:xfrm>
            <a:off x="5214942" y="2571744"/>
            <a:ext cx="2643206" cy="1785950"/>
          </a:xfrm>
          <a:prstGeom prst="rect">
            <a:avLst/>
          </a:prstGeom>
          <a:noFill/>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052"/>
                    </p:tgtEl>
                  </p:cond>
                </p:stCondLst>
                <p:endSync evt="end" delay="0">
                  <p:rtn val="all"/>
                </p:endSync>
                <p:childTnLst>
                  <p:par>
                    <p:cTn id="3" fill="hold">
                      <p:stCondLst>
                        <p:cond delay="0"/>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2052"/>
                                        </p:tgtEl>
                                      </p:cBhvr>
                                      <p:by x="150000" y="150000"/>
                                    </p:animScale>
                                  </p:childTnLst>
                                </p:cTn>
                              </p:par>
                            </p:childTnLst>
                          </p:cTn>
                        </p:par>
                      </p:childTnLst>
                    </p:cTn>
                  </p:par>
                </p:childTnLst>
              </p:cTn>
              <p:nextCondLst>
                <p:cond evt="onClick" delay="0">
                  <p:tgtEl>
                    <p:spTgt spid="2052"/>
                  </p:tgtEl>
                </p:cond>
              </p:nextCondLst>
            </p:seq>
            <p:seq concurrent="1" nextAc="seek">
              <p:cTn id="7" restart="whenNotActive" fill="hold" evtFilter="cancelBubble" nodeType="interactiveSeq">
                <p:stCondLst>
                  <p:cond evt="onClick" delay="0">
                    <p:tgtEl>
                      <p:spTgt spid="2050"/>
                    </p:tgtEl>
                  </p:cond>
                </p:stCondLst>
                <p:endSync evt="end" delay="0">
                  <p:rtn val="all"/>
                </p:endSync>
                <p:childTnLst>
                  <p:par>
                    <p:cTn id="8" fill="hold">
                      <p:stCondLst>
                        <p:cond delay="0"/>
                      </p:stCondLst>
                      <p:childTnLst>
                        <p:par>
                          <p:cTn id="9" fill="hold">
                            <p:stCondLst>
                              <p:cond delay="0"/>
                            </p:stCondLst>
                            <p:childTnLst>
                              <p:par>
                                <p:cTn id="10" presetID="6" presetClass="emph" presetSubtype="0" fill="hold" nodeType="clickEffect">
                                  <p:stCondLst>
                                    <p:cond delay="0"/>
                                  </p:stCondLst>
                                  <p:childTnLst>
                                    <p:animScale>
                                      <p:cBhvr>
                                        <p:cTn id="11" dur="2000" fill="hold"/>
                                        <p:tgtEl>
                                          <p:spTgt spid="2050"/>
                                        </p:tgtEl>
                                      </p:cBhvr>
                                      <p:by x="150000" y="150000"/>
                                    </p:animScale>
                                  </p:childTnLst>
                                </p:cTn>
                              </p:par>
                            </p:childTnLst>
                          </p:cTn>
                        </p:par>
                      </p:childTnLst>
                    </p:cTn>
                  </p:par>
                </p:childTnLst>
              </p:cTn>
              <p:nextCondLst>
                <p:cond evt="onClick" delay="0">
                  <p:tgtEl>
                    <p:spTgt spid="2050"/>
                  </p:tgtEl>
                </p:cond>
              </p:nextCondLst>
            </p:seq>
            <p:seq concurrent="1" nextAc="seek">
              <p:cTn id="12" restart="whenNotActive" fill="hold" evtFilter="cancelBubble" nodeType="interactiveSeq">
                <p:stCondLst>
                  <p:cond evt="onClick" delay="0">
                    <p:tgtEl>
                      <p:spTgt spid="2051"/>
                    </p:tgtEl>
                  </p:cond>
                </p:stCondLst>
                <p:endSync evt="end" delay="0">
                  <p:rtn val="all"/>
                </p:endSync>
                <p:childTnLst>
                  <p:par>
                    <p:cTn id="13" fill="hold">
                      <p:stCondLst>
                        <p:cond delay="0"/>
                      </p:stCondLst>
                      <p:childTnLst>
                        <p:par>
                          <p:cTn id="14" fill="hold">
                            <p:stCondLst>
                              <p:cond delay="0"/>
                            </p:stCondLst>
                            <p:childTnLst>
                              <p:par>
                                <p:cTn id="15" presetID="6" presetClass="emph" presetSubtype="0" fill="hold" nodeType="clickEffect">
                                  <p:stCondLst>
                                    <p:cond delay="0"/>
                                  </p:stCondLst>
                                  <p:childTnLst>
                                    <p:animScale>
                                      <p:cBhvr>
                                        <p:cTn id="16" dur="2000" fill="hold"/>
                                        <p:tgtEl>
                                          <p:spTgt spid="2051"/>
                                        </p:tgtEl>
                                      </p:cBhvr>
                                      <p:by x="150000" y="150000"/>
                                    </p:animScale>
                                  </p:childTnLst>
                                </p:cTn>
                              </p:par>
                            </p:childTnLst>
                          </p:cTn>
                        </p:par>
                      </p:childTnLst>
                    </p:cTn>
                  </p:par>
                </p:childTnLst>
              </p:cTn>
              <p:nextCondLst>
                <p:cond evt="onClick" delay="0">
                  <p:tgtEl>
                    <p:spTgt spid="2051"/>
                  </p:tgtEl>
                </p:cond>
              </p:nextCondLst>
            </p:seq>
            <p:seq concurrent="1" nextAc="seek">
              <p:cTn id="17" restart="whenNotActive" fill="hold" evtFilter="cancelBubble" nodeType="interactiveSeq">
                <p:stCondLst>
                  <p:cond evt="onClick" delay="0">
                    <p:tgtEl>
                      <p:spTgt spid="2055"/>
                    </p:tgtEl>
                  </p:cond>
                </p:stCondLst>
                <p:endSync evt="end" delay="0">
                  <p:rtn val="all"/>
                </p:endSync>
                <p:childTnLst>
                  <p:par>
                    <p:cTn id="18" fill="hold">
                      <p:stCondLst>
                        <p:cond delay="0"/>
                      </p:stCondLst>
                      <p:childTnLst>
                        <p:par>
                          <p:cTn id="19" fill="hold">
                            <p:stCondLst>
                              <p:cond delay="0"/>
                            </p:stCondLst>
                            <p:childTnLst>
                              <p:par>
                                <p:cTn id="20" presetID="6" presetClass="emph" presetSubtype="0" fill="hold" nodeType="clickEffect">
                                  <p:stCondLst>
                                    <p:cond delay="0"/>
                                  </p:stCondLst>
                                  <p:childTnLst>
                                    <p:animScale>
                                      <p:cBhvr>
                                        <p:cTn id="21" dur="2000" fill="hold"/>
                                        <p:tgtEl>
                                          <p:spTgt spid="2055"/>
                                        </p:tgtEl>
                                      </p:cBhvr>
                                      <p:by x="150000" y="150000"/>
                                    </p:animScale>
                                  </p:childTnLst>
                                </p:cTn>
                              </p:par>
                            </p:childTnLst>
                          </p:cTn>
                        </p:par>
                      </p:childTnLst>
                    </p:cTn>
                  </p:par>
                </p:childTnLst>
              </p:cTn>
              <p:nextCondLst>
                <p:cond evt="onClick" delay="0">
                  <p:tgtEl>
                    <p:spTgt spid="2055"/>
                  </p:tgtEl>
                </p:cond>
              </p:nextCondLst>
            </p:seq>
            <p:seq concurrent="1" nextAc="seek">
              <p:cTn id="22" restart="whenNotActive" fill="hold" evtFilter="cancelBubble" nodeType="interactiveSeq">
                <p:stCondLst>
                  <p:cond evt="onClick" delay="0">
                    <p:tgtEl>
                      <p:spTgt spid="6146"/>
                    </p:tgtEl>
                  </p:cond>
                </p:stCondLst>
                <p:endSync evt="end" delay="0">
                  <p:rtn val="all"/>
                </p:endSync>
                <p:childTnLst>
                  <p:par>
                    <p:cTn id="23" fill="hold">
                      <p:stCondLst>
                        <p:cond delay="0"/>
                      </p:stCondLst>
                      <p:childTnLst>
                        <p:par>
                          <p:cTn id="24" fill="hold">
                            <p:stCondLst>
                              <p:cond delay="0"/>
                            </p:stCondLst>
                            <p:childTnLst>
                              <p:par>
                                <p:cTn id="25" presetID="6" presetClass="emph" presetSubtype="0" fill="hold" nodeType="clickEffect">
                                  <p:stCondLst>
                                    <p:cond delay="0"/>
                                  </p:stCondLst>
                                  <p:childTnLst>
                                    <p:animScale>
                                      <p:cBhvr>
                                        <p:cTn id="26" dur="2000" fill="hold"/>
                                        <p:tgtEl>
                                          <p:spTgt spid="6146"/>
                                        </p:tgtEl>
                                      </p:cBhvr>
                                      <p:by x="150000" y="150000"/>
                                    </p:animScale>
                                  </p:childTnLst>
                                </p:cTn>
                              </p:par>
                            </p:childTnLst>
                          </p:cTn>
                        </p:par>
                      </p:childTnLst>
                    </p:cTn>
                  </p:par>
                </p:childTnLst>
              </p:cTn>
              <p:nextCondLst>
                <p:cond evt="onClick" delay="0">
                  <p:tgtEl>
                    <p:spTgt spid="6146"/>
                  </p:tgtEl>
                </p:cond>
              </p:nextCondLst>
            </p:seq>
            <p:seq concurrent="1" nextAc="seek">
              <p:cTn id="27" restart="whenNotActive" fill="hold" evtFilter="cancelBubble" nodeType="interactiveSeq">
                <p:stCondLst>
                  <p:cond evt="onClick" delay="0">
                    <p:tgtEl>
                      <p:spTgt spid="6147"/>
                    </p:tgtEl>
                  </p:cond>
                </p:stCondLst>
                <p:endSync evt="end" delay="0">
                  <p:rtn val="all"/>
                </p:endSync>
                <p:childTnLst>
                  <p:par>
                    <p:cTn id="28" fill="hold">
                      <p:stCondLst>
                        <p:cond delay="0"/>
                      </p:stCondLst>
                      <p:childTnLst>
                        <p:par>
                          <p:cTn id="29" fill="hold">
                            <p:stCondLst>
                              <p:cond delay="0"/>
                            </p:stCondLst>
                            <p:childTnLst>
                              <p:par>
                                <p:cTn id="30" presetID="6" presetClass="emph" presetSubtype="0" fill="hold" nodeType="clickEffect">
                                  <p:stCondLst>
                                    <p:cond delay="0"/>
                                  </p:stCondLst>
                                  <p:childTnLst>
                                    <p:animScale>
                                      <p:cBhvr>
                                        <p:cTn id="31" dur="2000" fill="hold"/>
                                        <p:tgtEl>
                                          <p:spTgt spid="6147"/>
                                        </p:tgtEl>
                                      </p:cBhvr>
                                      <p:by x="150000" y="150000"/>
                                    </p:animScale>
                                  </p:childTnLst>
                                </p:cTn>
                              </p:par>
                            </p:childTnLst>
                          </p:cTn>
                        </p:par>
                      </p:childTnLst>
                    </p:cTn>
                  </p:par>
                </p:childTnLst>
              </p:cTn>
              <p:nextCondLst>
                <p:cond evt="onClick" delay="0">
                  <p:tgtEl>
                    <p:spTgt spid="6147"/>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a:xfrm>
            <a:off x="457200" y="2428868"/>
            <a:ext cx="8229600" cy="3697295"/>
          </a:xfrm>
        </p:spPr>
        <p:txBody>
          <a:bodyPr>
            <a:normAutofit/>
          </a:bodyPr>
          <a:lstStyle/>
          <a:p>
            <a:r>
              <a:rPr lang="ru-RU" sz="1800" b="1" dirty="0">
                <a:solidFill>
                  <a:schemeClr val="accent1">
                    <a:lumMod val="50000"/>
                  </a:schemeClr>
                </a:solidFill>
                <a:latin typeface="Times New Roman" pitchFamily="18" charset="0"/>
                <a:cs typeface="Times New Roman" pitchFamily="18" charset="0"/>
              </a:rPr>
              <a:t>Свое название город унаследовал от крохотной деревушки Отрадное из 10 дворов, которая весной 1920 года была основана выходцами из соседнего села Черновка на берегу реки Большой Кинель. Существует легенда, что для разметки нового населенного пункта сюда прислали бузулукского землемера Степана Фроловича Бокова. Перед началом работ он вышел на берег реки Большой Кинель, осмотрел окрестности и произнес: «Красота-то какая! Тишина, покой… Прямо отрада!». «Отрада, отрада!» - подхватили мужики. Вот так маленькая деревушка, прилепившаяся к речному берегу, и получила свое название.</a:t>
            </a:r>
            <a:br>
              <a:rPr lang="ru-RU" sz="1800" b="1" dirty="0">
                <a:solidFill>
                  <a:schemeClr val="accent1">
                    <a:lumMod val="50000"/>
                  </a:schemeClr>
                </a:solidFill>
                <a:latin typeface="Times New Roman" pitchFamily="18" charset="0"/>
                <a:cs typeface="Times New Roman" pitchFamily="18" charset="0"/>
              </a:rPr>
            </a:br>
            <a:br>
              <a:rPr lang="ru-RU" dirty="0"/>
            </a:br>
            <a:endParaRPr lang="ru-RU" dirty="0"/>
          </a:p>
        </p:txBody>
      </p:sp>
      <p:pic>
        <p:nvPicPr>
          <p:cNvPr id="3075" name="Picture 3" descr="C:\Documents and Settings\Владелец\Мои документы\Загрузки\церковь\история ф.jpg"/>
          <p:cNvPicPr>
            <a:picLocks noChangeAspect="1" noChangeArrowheads="1"/>
          </p:cNvPicPr>
          <p:nvPr/>
        </p:nvPicPr>
        <p:blipFill>
          <a:blip r:embed="rId2"/>
          <a:srcRect/>
          <a:stretch>
            <a:fillRect/>
          </a:stretch>
        </p:blipFill>
        <p:spPr bwMode="auto">
          <a:xfrm>
            <a:off x="5429256" y="642918"/>
            <a:ext cx="2571768" cy="1714512"/>
          </a:xfrm>
          <a:prstGeom prst="rect">
            <a:avLst/>
          </a:prstGeom>
          <a:noFill/>
        </p:spPr>
      </p:pic>
      <p:pic>
        <p:nvPicPr>
          <p:cNvPr id="3076" name="Picture 4" descr="C:\Documents and Settings\Владелец\Мои документы\Загрузки\церковь\истор.jpg"/>
          <p:cNvPicPr>
            <a:picLocks noChangeAspect="1" noChangeArrowheads="1"/>
          </p:cNvPicPr>
          <p:nvPr/>
        </p:nvPicPr>
        <p:blipFill>
          <a:blip r:embed="rId3"/>
          <a:srcRect/>
          <a:stretch>
            <a:fillRect/>
          </a:stretch>
        </p:blipFill>
        <p:spPr bwMode="auto">
          <a:xfrm>
            <a:off x="1428728" y="642918"/>
            <a:ext cx="2571768" cy="1666875"/>
          </a:xfrm>
          <a:prstGeom prst="rect">
            <a:avLst/>
          </a:prstGeom>
          <a:noFill/>
        </p:spPr>
      </p:pic>
      <p:pic>
        <p:nvPicPr>
          <p:cNvPr id="24577" name="Picture 1" descr="C:\Documents and Settings\Владелец\Мои документы\Загрузки\церковь\река кинель.jpeg"/>
          <p:cNvPicPr>
            <a:picLocks noChangeAspect="1" noChangeArrowheads="1"/>
          </p:cNvPicPr>
          <p:nvPr/>
        </p:nvPicPr>
        <p:blipFill>
          <a:blip r:embed="rId4"/>
          <a:srcRect/>
          <a:stretch>
            <a:fillRect/>
          </a:stretch>
        </p:blipFill>
        <p:spPr bwMode="auto">
          <a:xfrm>
            <a:off x="5500694" y="4714884"/>
            <a:ext cx="2714644" cy="1500198"/>
          </a:xfrm>
          <a:prstGeom prst="rect">
            <a:avLst/>
          </a:prstGeom>
          <a:noFill/>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075"/>
                    </p:tgtEl>
                  </p:cond>
                </p:stCondLst>
                <p:endSync evt="end" delay="0">
                  <p:rtn val="all"/>
                </p:endSync>
                <p:childTnLst>
                  <p:par>
                    <p:cTn id="3" fill="hold">
                      <p:stCondLst>
                        <p:cond delay="0"/>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3075"/>
                                        </p:tgtEl>
                                      </p:cBhvr>
                                      <p:by x="150000" y="150000"/>
                                    </p:animScale>
                                  </p:childTnLst>
                                </p:cTn>
                              </p:par>
                            </p:childTnLst>
                          </p:cTn>
                        </p:par>
                      </p:childTnLst>
                    </p:cTn>
                  </p:par>
                </p:childTnLst>
              </p:cTn>
              <p:nextCondLst>
                <p:cond evt="onClick" delay="0">
                  <p:tgtEl>
                    <p:spTgt spid="3075"/>
                  </p:tgtEl>
                </p:cond>
              </p:nextCondLst>
            </p:seq>
            <p:seq concurrent="1" nextAc="seek">
              <p:cTn id="7" restart="whenNotActive" fill="hold" evtFilter="cancelBubble" nodeType="interactiveSeq">
                <p:stCondLst>
                  <p:cond evt="onClick" delay="0">
                    <p:tgtEl>
                      <p:spTgt spid="3076"/>
                    </p:tgtEl>
                  </p:cond>
                </p:stCondLst>
                <p:endSync evt="end" delay="0">
                  <p:rtn val="all"/>
                </p:endSync>
                <p:childTnLst>
                  <p:par>
                    <p:cTn id="8" fill="hold">
                      <p:stCondLst>
                        <p:cond delay="0"/>
                      </p:stCondLst>
                      <p:childTnLst>
                        <p:par>
                          <p:cTn id="9" fill="hold">
                            <p:stCondLst>
                              <p:cond delay="0"/>
                            </p:stCondLst>
                            <p:childTnLst>
                              <p:par>
                                <p:cTn id="10" presetID="6" presetClass="emph" presetSubtype="0" fill="hold" nodeType="clickEffect">
                                  <p:stCondLst>
                                    <p:cond delay="0"/>
                                  </p:stCondLst>
                                  <p:childTnLst>
                                    <p:animScale>
                                      <p:cBhvr>
                                        <p:cTn id="11" dur="2000" fill="hold"/>
                                        <p:tgtEl>
                                          <p:spTgt spid="3076"/>
                                        </p:tgtEl>
                                      </p:cBhvr>
                                      <p:by x="150000" y="150000"/>
                                    </p:animScale>
                                  </p:childTnLst>
                                </p:cTn>
                              </p:par>
                            </p:childTnLst>
                          </p:cTn>
                        </p:par>
                      </p:childTnLst>
                    </p:cTn>
                  </p:par>
                </p:childTnLst>
              </p:cTn>
              <p:nextCondLst>
                <p:cond evt="onClick" delay="0">
                  <p:tgtEl>
                    <p:spTgt spid="3076"/>
                  </p:tgtEl>
                </p:cond>
              </p:nextCondLst>
            </p:seq>
            <p:seq concurrent="1" nextAc="seek">
              <p:cTn id="12" restart="whenNotActive" fill="hold" evtFilter="cancelBubble" nodeType="interactiveSeq">
                <p:stCondLst>
                  <p:cond evt="onClick" delay="0">
                    <p:tgtEl>
                      <p:spTgt spid="24577"/>
                    </p:tgtEl>
                  </p:cond>
                </p:stCondLst>
                <p:endSync evt="end" delay="0">
                  <p:rtn val="all"/>
                </p:endSync>
                <p:childTnLst>
                  <p:par>
                    <p:cTn id="13" fill="hold">
                      <p:stCondLst>
                        <p:cond delay="0"/>
                      </p:stCondLst>
                      <p:childTnLst>
                        <p:par>
                          <p:cTn id="14" fill="hold">
                            <p:stCondLst>
                              <p:cond delay="0"/>
                            </p:stCondLst>
                            <p:childTnLst>
                              <p:par>
                                <p:cTn id="15" presetID="6" presetClass="emph" presetSubtype="0" fill="hold" nodeType="clickEffect">
                                  <p:stCondLst>
                                    <p:cond delay="0"/>
                                  </p:stCondLst>
                                  <p:childTnLst>
                                    <p:animScale>
                                      <p:cBhvr>
                                        <p:cTn id="16" dur="2000" fill="hold"/>
                                        <p:tgtEl>
                                          <p:spTgt spid="24577"/>
                                        </p:tgtEl>
                                      </p:cBhvr>
                                      <p:by x="150000" y="150000"/>
                                    </p:animScale>
                                  </p:childTnLst>
                                </p:cTn>
                              </p:par>
                            </p:childTnLst>
                          </p:cTn>
                        </p:par>
                      </p:childTnLst>
                    </p:cTn>
                  </p:par>
                </p:childTnLst>
              </p:cTn>
              <p:nextCondLst>
                <p:cond evt="onClick" delay="0">
                  <p:tgtEl>
                    <p:spTgt spid="24577"/>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p:txBody>
          <a:bodyPr>
            <a:normAutofit/>
          </a:bodyPr>
          <a:lstStyle/>
          <a:p>
            <a:pPr>
              <a:lnSpc>
                <a:spcPct val="90000"/>
              </a:lnSpc>
            </a:pPr>
            <a:endParaRPr lang="ru-RU" sz="2100" dirty="0">
              <a:latin typeface="Times New Roman" pitchFamily="18" charset="0"/>
              <a:cs typeface="Times New Roman" pitchFamily="18" charset="0"/>
            </a:endParaRPr>
          </a:p>
          <a:p>
            <a:pPr>
              <a:lnSpc>
                <a:spcPct val="90000"/>
              </a:lnSpc>
            </a:pPr>
            <a:endParaRPr lang="ru-RU" sz="2100" dirty="0">
              <a:latin typeface="Times New Roman" pitchFamily="18" charset="0"/>
              <a:cs typeface="Times New Roman" pitchFamily="18" charset="0"/>
            </a:endParaRPr>
          </a:p>
          <a:p>
            <a:pPr>
              <a:lnSpc>
                <a:spcPct val="90000"/>
              </a:lnSpc>
            </a:pPr>
            <a:endParaRPr lang="ru-RU" sz="2100" dirty="0">
              <a:latin typeface="Times New Roman" pitchFamily="18" charset="0"/>
              <a:cs typeface="Times New Roman" pitchFamily="18" charset="0"/>
            </a:endParaRPr>
          </a:p>
          <a:p>
            <a:pPr>
              <a:lnSpc>
                <a:spcPct val="90000"/>
              </a:lnSpc>
            </a:pPr>
            <a:r>
              <a:rPr lang="ru-RU" sz="2000" b="1" dirty="0">
                <a:solidFill>
                  <a:schemeClr val="accent1">
                    <a:lumMod val="50000"/>
                  </a:schemeClr>
                </a:solidFill>
                <a:latin typeface="Times New Roman" pitchFamily="18" charset="0"/>
                <a:cs typeface="Times New Roman" pitchFamily="18" charset="0"/>
              </a:rPr>
              <a:t>История возникновения города Отрадный - это история открытия и развития Мухановского месторождения нефти. Первые поселенцы-строители прибыли в 1946 году и стали строить сборно-щитовые дома для нефтяников.</a:t>
            </a:r>
          </a:p>
          <a:p>
            <a:pPr>
              <a:lnSpc>
                <a:spcPct val="90000"/>
              </a:lnSpc>
            </a:pPr>
            <a:r>
              <a:rPr lang="ru-RU" sz="2000" b="1" dirty="0">
                <a:solidFill>
                  <a:schemeClr val="accent1">
                    <a:lumMod val="50000"/>
                  </a:schemeClr>
                </a:solidFill>
                <a:latin typeface="Times New Roman" pitchFamily="18" charset="0"/>
                <a:cs typeface="Times New Roman" pitchFamily="18" charset="0"/>
              </a:rPr>
              <a:t>Нефтяники и буровики, заложившие промысел, строители, поставившие первые дома, по сути, и стали основателями будущего города.</a:t>
            </a:r>
          </a:p>
          <a:p>
            <a:pPr>
              <a:lnSpc>
                <a:spcPct val="90000"/>
              </a:lnSpc>
            </a:pPr>
            <a:r>
              <a:rPr lang="ru-RU" sz="2000" b="1" dirty="0">
                <a:solidFill>
                  <a:schemeClr val="accent1">
                    <a:lumMod val="50000"/>
                  </a:schemeClr>
                </a:solidFill>
                <a:latin typeface="Times New Roman" pitchFamily="18" charset="0"/>
                <a:cs typeface="Times New Roman" pitchFamily="18" charset="0"/>
              </a:rPr>
              <a:t>В 1953 году развернулись большие строительные работы, уже через год план застройки посёлка нефтяников был скорректирован с учетом того, что в перспективе здесь будет город.</a:t>
            </a:r>
          </a:p>
          <a:p>
            <a:endParaRPr lang="ru-RU" dirty="0"/>
          </a:p>
        </p:txBody>
      </p:sp>
      <p:pic>
        <p:nvPicPr>
          <p:cNvPr id="4098" name="Picture 2" descr="C:\Documents and Settings\Владелец\Мои документы\Загрузки\церковь\вид.jpeg"/>
          <p:cNvPicPr>
            <a:picLocks noChangeAspect="1" noChangeArrowheads="1"/>
          </p:cNvPicPr>
          <p:nvPr/>
        </p:nvPicPr>
        <p:blipFill>
          <a:blip r:embed="rId2"/>
          <a:srcRect/>
          <a:stretch>
            <a:fillRect/>
          </a:stretch>
        </p:blipFill>
        <p:spPr bwMode="auto">
          <a:xfrm>
            <a:off x="1071538" y="428604"/>
            <a:ext cx="3386190" cy="2227757"/>
          </a:xfrm>
          <a:prstGeom prst="rect">
            <a:avLst/>
          </a:prstGeom>
          <a:noFill/>
        </p:spPr>
      </p:pic>
      <p:pic>
        <p:nvPicPr>
          <p:cNvPr id="4099" name="Picture 3" descr="C:\Documents and Settings\Владелец\Мои документы\Загрузки\церковь\нефть.jpeg"/>
          <p:cNvPicPr>
            <a:picLocks noChangeAspect="1" noChangeArrowheads="1"/>
          </p:cNvPicPr>
          <p:nvPr/>
        </p:nvPicPr>
        <p:blipFill>
          <a:blip r:embed="rId3"/>
          <a:srcRect/>
          <a:stretch>
            <a:fillRect/>
          </a:stretch>
        </p:blipFill>
        <p:spPr bwMode="auto">
          <a:xfrm>
            <a:off x="5214942" y="571480"/>
            <a:ext cx="2714644" cy="1785950"/>
          </a:xfrm>
          <a:prstGeom prst="rect">
            <a:avLst/>
          </a:prstGeom>
          <a:noFill/>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098"/>
                    </p:tgtEl>
                  </p:cond>
                </p:stCondLst>
                <p:endSync evt="end" delay="0">
                  <p:rtn val="all"/>
                </p:endSync>
                <p:childTnLst>
                  <p:par>
                    <p:cTn id="3" fill="hold">
                      <p:stCondLst>
                        <p:cond delay="0"/>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4098"/>
                                        </p:tgtEl>
                                      </p:cBhvr>
                                      <p:by x="150000" y="150000"/>
                                    </p:animScale>
                                  </p:childTnLst>
                                </p:cTn>
                              </p:par>
                            </p:childTnLst>
                          </p:cTn>
                        </p:par>
                      </p:childTnLst>
                    </p:cTn>
                  </p:par>
                </p:childTnLst>
              </p:cTn>
              <p:nextCondLst>
                <p:cond evt="onClick" delay="0">
                  <p:tgtEl>
                    <p:spTgt spid="4098"/>
                  </p:tgtEl>
                </p:cond>
              </p:nextCondLst>
            </p:seq>
            <p:seq concurrent="1" nextAc="seek">
              <p:cTn id="7" restart="whenNotActive" fill="hold" evtFilter="cancelBubble" nodeType="interactiveSeq">
                <p:stCondLst>
                  <p:cond evt="onClick" delay="0">
                    <p:tgtEl>
                      <p:spTgt spid="4099"/>
                    </p:tgtEl>
                  </p:cond>
                </p:stCondLst>
                <p:endSync evt="end" delay="0">
                  <p:rtn val="all"/>
                </p:endSync>
                <p:childTnLst>
                  <p:par>
                    <p:cTn id="8" fill="hold">
                      <p:stCondLst>
                        <p:cond delay="0"/>
                      </p:stCondLst>
                      <p:childTnLst>
                        <p:par>
                          <p:cTn id="9" fill="hold">
                            <p:stCondLst>
                              <p:cond delay="0"/>
                            </p:stCondLst>
                            <p:childTnLst>
                              <p:par>
                                <p:cTn id="10" presetID="6" presetClass="emph" presetSubtype="0" fill="hold" nodeType="clickEffect">
                                  <p:stCondLst>
                                    <p:cond delay="0"/>
                                  </p:stCondLst>
                                  <p:childTnLst>
                                    <p:animScale>
                                      <p:cBhvr>
                                        <p:cTn id="11" dur="2000" fill="hold"/>
                                        <p:tgtEl>
                                          <p:spTgt spid="4099"/>
                                        </p:tgtEl>
                                      </p:cBhvr>
                                      <p:by x="150000" y="150000"/>
                                    </p:animScale>
                                  </p:childTnLst>
                                </p:cTn>
                              </p:par>
                            </p:childTnLst>
                          </p:cTn>
                        </p:par>
                      </p:childTnLst>
                    </p:cTn>
                  </p:par>
                </p:childTnLst>
              </p:cTn>
              <p:nextCondLst>
                <p:cond evt="onClick" delay="0">
                  <p:tgtEl>
                    <p:spTgt spid="4099"/>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800" b="1" dirty="0">
                <a:solidFill>
                  <a:schemeClr val="tx2">
                    <a:lumMod val="75000"/>
                  </a:schemeClr>
                </a:solidFill>
                <a:latin typeface="Times New Roman" pitchFamily="18" charset="0"/>
                <a:cs typeface="Times New Roman" pitchFamily="18" charset="0"/>
              </a:rPr>
              <a:t>.</a:t>
            </a:r>
          </a:p>
        </p:txBody>
      </p:sp>
      <p:sp>
        <p:nvSpPr>
          <p:cNvPr id="3" name="Содержимое 2"/>
          <p:cNvSpPr>
            <a:spLocks noGrp="1"/>
          </p:cNvSpPr>
          <p:nvPr>
            <p:ph idx="1"/>
          </p:nvPr>
        </p:nvSpPr>
        <p:spPr/>
        <p:txBody>
          <a:bodyPr>
            <a:normAutofit fontScale="92500"/>
          </a:bodyPr>
          <a:lstStyle/>
          <a:p>
            <a:endParaRPr lang="ru-RU" sz="2000" dirty="0">
              <a:latin typeface="Times New Roman" pitchFamily="18" charset="0"/>
              <a:cs typeface="Times New Roman" pitchFamily="18" charset="0"/>
            </a:endParaRPr>
          </a:p>
          <a:p>
            <a:endParaRPr lang="ru-RU" sz="2000" dirty="0">
              <a:latin typeface="Times New Roman" pitchFamily="18" charset="0"/>
              <a:cs typeface="Times New Roman" pitchFamily="18" charset="0"/>
            </a:endParaRPr>
          </a:p>
          <a:p>
            <a:endParaRPr lang="ru-RU" sz="2000" dirty="0">
              <a:latin typeface="Times New Roman" pitchFamily="18" charset="0"/>
              <a:cs typeface="Times New Roman" pitchFamily="18" charset="0"/>
            </a:endParaRPr>
          </a:p>
          <a:p>
            <a:endParaRPr lang="ru-RU" sz="2000" dirty="0">
              <a:latin typeface="Times New Roman" pitchFamily="18" charset="0"/>
              <a:cs typeface="Times New Roman" pitchFamily="18" charset="0"/>
            </a:endParaRPr>
          </a:p>
          <a:p>
            <a:endParaRPr lang="ru-RU" sz="2000" dirty="0">
              <a:latin typeface="Times New Roman" pitchFamily="18" charset="0"/>
              <a:cs typeface="Times New Roman" pitchFamily="18" charset="0"/>
            </a:endParaRPr>
          </a:p>
          <a:p>
            <a:endParaRPr lang="ru-RU" sz="2000" dirty="0">
              <a:latin typeface="Times New Roman" pitchFamily="18" charset="0"/>
              <a:cs typeface="Times New Roman" pitchFamily="18" charset="0"/>
            </a:endParaRPr>
          </a:p>
          <a:p>
            <a:endParaRPr lang="ru-RU" sz="1800" dirty="0">
              <a:latin typeface="Times New Roman" pitchFamily="18" charset="0"/>
              <a:cs typeface="Times New Roman" pitchFamily="18" charset="0"/>
            </a:endParaRPr>
          </a:p>
          <a:p>
            <a:endParaRPr lang="ru-RU" sz="1800" dirty="0">
              <a:latin typeface="Times New Roman" pitchFamily="18" charset="0"/>
              <a:cs typeface="Times New Roman" pitchFamily="18" charset="0"/>
            </a:endParaRPr>
          </a:p>
          <a:p>
            <a:r>
              <a:rPr lang="ru-RU" sz="1800" b="1" dirty="0">
                <a:solidFill>
                  <a:srgbClr val="002060"/>
                </a:solidFill>
                <a:latin typeface="Times New Roman" pitchFamily="18" charset="0"/>
                <a:cs typeface="Times New Roman" pitchFamily="18" charset="0"/>
              </a:rPr>
              <a:t>Отрадный расположен в 100 километрах к востоку от областного центра. Год образования – 1956. Площадь – 27, 8 кв. км. Население - 54 тыс. человек.</a:t>
            </a:r>
          </a:p>
          <a:p>
            <a:r>
              <a:rPr lang="ru-RU" sz="1800" b="1" dirty="0">
                <a:solidFill>
                  <a:srgbClr val="002060"/>
                </a:solidFill>
                <a:latin typeface="Times New Roman" pitchFamily="18" charset="0"/>
                <a:cs typeface="Times New Roman" pitchFamily="18" charset="0"/>
              </a:rPr>
              <a:t>С областным центром город сообщается железной дорогой и двумя автомагистралями, ближайшая железнодорожная станция - </a:t>
            </a:r>
            <a:r>
              <a:rPr lang="ru-RU" sz="1800" b="1" dirty="0" err="1">
                <a:solidFill>
                  <a:srgbClr val="002060"/>
                </a:solidFill>
                <a:latin typeface="Times New Roman" pitchFamily="18" charset="0"/>
                <a:cs typeface="Times New Roman" pitchFamily="18" charset="0"/>
              </a:rPr>
              <a:t>Новоотрадная</a:t>
            </a:r>
            <a:r>
              <a:rPr lang="ru-RU" sz="1800" b="1" dirty="0">
                <a:solidFill>
                  <a:srgbClr val="002060"/>
                </a:solidFill>
                <a:latin typeface="Times New Roman" pitchFamily="18" charset="0"/>
                <a:cs typeface="Times New Roman" pitchFamily="18" charset="0"/>
              </a:rPr>
              <a:t>.</a:t>
            </a:r>
          </a:p>
          <a:p>
            <a:r>
              <a:rPr lang="ru-RU" sz="1800" b="1" dirty="0">
                <a:solidFill>
                  <a:srgbClr val="002060"/>
                </a:solidFill>
                <a:latin typeface="Times New Roman" pitchFamily="18" charset="0"/>
                <a:cs typeface="Times New Roman" pitchFamily="18" charset="0"/>
              </a:rPr>
              <a:t>Основные реки – Большой Кинель.</a:t>
            </a:r>
          </a:p>
          <a:p>
            <a:endParaRPr lang="ru-RU" dirty="0"/>
          </a:p>
        </p:txBody>
      </p:sp>
      <p:sp>
        <p:nvSpPr>
          <p:cNvPr id="6" name="Прямоугольник 5"/>
          <p:cNvSpPr/>
          <p:nvPr/>
        </p:nvSpPr>
        <p:spPr>
          <a:xfrm>
            <a:off x="428596" y="214291"/>
            <a:ext cx="8143932" cy="369332"/>
          </a:xfrm>
          <a:prstGeom prst="rect">
            <a:avLst/>
          </a:prstGeom>
        </p:spPr>
        <p:txBody>
          <a:bodyPr wrap="square">
            <a:spAutoFit/>
          </a:bodyPr>
          <a:lstStyle/>
          <a:p>
            <a:endParaRPr lang="ru-RU" dirty="0"/>
          </a:p>
        </p:txBody>
      </p:sp>
      <p:pic>
        <p:nvPicPr>
          <p:cNvPr id="7" name="Picture 4" descr="imgB"/>
          <p:cNvPicPr>
            <a:picLocks noChangeAspect="1" noChangeArrowheads="1"/>
          </p:cNvPicPr>
          <p:nvPr/>
        </p:nvPicPr>
        <p:blipFill>
          <a:blip r:embed="rId2"/>
          <a:srcRect/>
          <a:stretch>
            <a:fillRect/>
          </a:stretch>
        </p:blipFill>
        <p:spPr>
          <a:xfrm>
            <a:off x="2000232" y="142852"/>
            <a:ext cx="4968875" cy="3960813"/>
          </a:xfrm>
          <a:prstGeom prst="rect">
            <a:avLst/>
          </a:prstGeom>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p:txBody>
          <a:bodyPr>
            <a:normAutofit fontScale="40000" lnSpcReduction="20000"/>
          </a:bodyPr>
          <a:lstStyle/>
          <a:p>
            <a:pPr>
              <a:lnSpc>
                <a:spcPct val="80000"/>
              </a:lnSpc>
            </a:pPr>
            <a:endParaRPr lang="ru-RU" sz="2000" dirty="0">
              <a:solidFill>
                <a:schemeClr val="tx2">
                  <a:lumMod val="50000"/>
                </a:schemeClr>
              </a:solidFill>
              <a:latin typeface="Times New Roman" pitchFamily="18" charset="0"/>
              <a:cs typeface="Times New Roman" pitchFamily="18" charset="0"/>
            </a:endParaRPr>
          </a:p>
          <a:p>
            <a:pPr>
              <a:lnSpc>
                <a:spcPct val="80000"/>
              </a:lnSpc>
            </a:pPr>
            <a:endParaRPr lang="ru-RU" sz="2000" dirty="0">
              <a:solidFill>
                <a:schemeClr val="tx2">
                  <a:lumMod val="50000"/>
                </a:schemeClr>
              </a:solidFill>
              <a:latin typeface="Times New Roman" pitchFamily="18" charset="0"/>
              <a:cs typeface="Times New Roman" pitchFamily="18" charset="0"/>
            </a:endParaRPr>
          </a:p>
          <a:p>
            <a:pPr>
              <a:lnSpc>
                <a:spcPct val="80000"/>
              </a:lnSpc>
            </a:pPr>
            <a:endParaRPr lang="ru-RU" sz="2000" dirty="0">
              <a:solidFill>
                <a:schemeClr val="tx2">
                  <a:lumMod val="50000"/>
                </a:schemeClr>
              </a:solidFill>
              <a:latin typeface="Times New Roman" pitchFamily="18" charset="0"/>
              <a:cs typeface="Times New Roman" pitchFamily="18" charset="0"/>
            </a:endParaRPr>
          </a:p>
          <a:p>
            <a:pPr>
              <a:lnSpc>
                <a:spcPct val="80000"/>
              </a:lnSpc>
            </a:pPr>
            <a:endParaRPr lang="ru-RU" sz="2000" dirty="0">
              <a:solidFill>
                <a:schemeClr val="tx2">
                  <a:lumMod val="50000"/>
                </a:schemeClr>
              </a:solidFill>
              <a:latin typeface="Times New Roman" pitchFamily="18" charset="0"/>
              <a:cs typeface="Times New Roman" pitchFamily="18" charset="0"/>
            </a:endParaRPr>
          </a:p>
          <a:p>
            <a:pPr>
              <a:lnSpc>
                <a:spcPct val="80000"/>
              </a:lnSpc>
            </a:pPr>
            <a:endParaRPr lang="ru-RU" sz="2000" dirty="0">
              <a:solidFill>
                <a:schemeClr val="tx2">
                  <a:lumMod val="50000"/>
                </a:schemeClr>
              </a:solidFill>
              <a:latin typeface="Times New Roman" pitchFamily="18" charset="0"/>
              <a:cs typeface="Times New Roman" pitchFamily="18" charset="0"/>
            </a:endParaRPr>
          </a:p>
          <a:p>
            <a:pPr>
              <a:lnSpc>
                <a:spcPct val="80000"/>
              </a:lnSpc>
            </a:pPr>
            <a:endParaRPr lang="ru-RU" sz="2000" dirty="0">
              <a:solidFill>
                <a:schemeClr val="tx2">
                  <a:lumMod val="50000"/>
                </a:schemeClr>
              </a:solidFill>
              <a:latin typeface="Times New Roman" pitchFamily="18" charset="0"/>
              <a:cs typeface="Times New Roman" pitchFamily="18" charset="0"/>
            </a:endParaRPr>
          </a:p>
          <a:p>
            <a:pPr>
              <a:lnSpc>
                <a:spcPct val="80000"/>
              </a:lnSpc>
            </a:pPr>
            <a:endParaRPr lang="ru-RU" sz="2000" dirty="0">
              <a:solidFill>
                <a:schemeClr val="tx2">
                  <a:lumMod val="50000"/>
                </a:schemeClr>
              </a:solidFill>
              <a:latin typeface="Times New Roman" pitchFamily="18" charset="0"/>
              <a:cs typeface="Times New Roman" pitchFamily="18" charset="0"/>
            </a:endParaRPr>
          </a:p>
          <a:p>
            <a:pPr>
              <a:lnSpc>
                <a:spcPct val="80000"/>
              </a:lnSpc>
            </a:pPr>
            <a:endParaRPr lang="ru-RU" sz="2000" dirty="0">
              <a:solidFill>
                <a:schemeClr val="tx2">
                  <a:lumMod val="50000"/>
                </a:schemeClr>
              </a:solidFill>
              <a:latin typeface="Times New Roman" pitchFamily="18" charset="0"/>
              <a:cs typeface="Times New Roman" pitchFamily="18" charset="0"/>
            </a:endParaRPr>
          </a:p>
          <a:p>
            <a:pPr>
              <a:lnSpc>
                <a:spcPct val="80000"/>
              </a:lnSpc>
            </a:pPr>
            <a:endParaRPr lang="ru-RU" sz="2000" dirty="0">
              <a:solidFill>
                <a:schemeClr val="tx2">
                  <a:lumMod val="50000"/>
                </a:schemeClr>
              </a:solidFill>
              <a:latin typeface="Times New Roman" pitchFamily="18" charset="0"/>
              <a:cs typeface="Times New Roman" pitchFamily="18" charset="0"/>
            </a:endParaRPr>
          </a:p>
          <a:p>
            <a:pPr>
              <a:lnSpc>
                <a:spcPct val="80000"/>
              </a:lnSpc>
            </a:pPr>
            <a:endParaRPr lang="ru-RU" sz="2000" dirty="0">
              <a:solidFill>
                <a:schemeClr val="tx2">
                  <a:lumMod val="50000"/>
                </a:schemeClr>
              </a:solidFill>
              <a:latin typeface="Times New Roman" pitchFamily="18" charset="0"/>
              <a:cs typeface="Times New Roman" pitchFamily="18" charset="0"/>
            </a:endParaRPr>
          </a:p>
          <a:p>
            <a:pPr>
              <a:lnSpc>
                <a:spcPct val="80000"/>
              </a:lnSpc>
            </a:pPr>
            <a:endParaRPr lang="ru-RU" sz="2000" dirty="0">
              <a:solidFill>
                <a:schemeClr val="tx2">
                  <a:lumMod val="50000"/>
                </a:schemeClr>
              </a:solidFill>
              <a:latin typeface="Times New Roman" pitchFamily="18" charset="0"/>
              <a:cs typeface="Times New Roman" pitchFamily="18" charset="0"/>
            </a:endParaRPr>
          </a:p>
          <a:p>
            <a:pPr>
              <a:lnSpc>
                <a:spcPct val="120000"/>
              </a:lnSpc>
              <a:spcBef>
                <a:spcPts val="0"/>
              </a:spcBef>
            </a:pPr>
            <a:endParaRPr lang="en-US" sz="3800" b="1" dirty="0">
              <a:solidFill>
                <a:srgbClr val="002060"/>
              </a:solidFill>
              <a:latin typeface="Times New Roman" pitchFamily="18" charset="0"/>
              <a:cs typeface="Times New Roman" pitchFamily="18" charset="0"/>
            </a:endParaRPr>
          </a:p>
          <a:p>
            <a:pPr>
              <a:lnSpc>
                <a:spcPct val="120000"/>
              </a:lnSpc>
              <a:spcBef>
                <a:spcPts val="0"/>
              </a:spcBef>
            </a:pPr>
            <a:r>
              <a:rPr lang="ru-RU" sz="3800" b="1" dirty="0">
                <a:solidFill>
                  <a:srgbClr val="002060"/>
                </a:solidFill>
                <a:latin typeface="Times New Roman" pitchFamily="18" charset="0"/>
                <a:cs typeface="Times New Roman" pitchFamily="18" charset="0"/>
              </a:rPr>
              <a:t>Строить надо было быстро и всё сразу: жильё, дороги, промышленные, социальные и культурные объекты. Вся армия строителей (численностью до 4-х тысяч человек) обустраивала нефтяные месторождения.</a:t>
            </a:r>
          </a:p>
          <a:p>
            <a:pPr>
              <a:lnSpc>
                <a:spcPct val="120000"/>
              </a:lnSpc>
              <a:spcBef>
                <a:spcPts val="0"/>
              </a:spcBef>
            </a:pPr>
            <a:r>
              <a:rPr lang="ru-RU" sz="3800" b="1" dirty="0">
                <a:solidFill>
                  <a:srgbClr val="002060"/>
                </a:solidFill>
                <a:latin typeface="Times New Roman" pitchFamily="18" charset="0"/>
                <a:cs typeface="Times New Roman" pitchFamily="18" charset="0"/>
              </a:rPr>
              <a:t>С января 1955 года начинается регистрация актов гражданского состояния в </a:t>
            </a:r>
            <a:r>
              <a:rPr lang="ru-RU" sz="3800" b="1" dirty="0" err="1">
                <a:solidFill>
                  <a:srgbClr val="002060"/>
                </a:solidFill>
                <a:latin typeface="Times New Roman" pitchFamily="18" charset="0"/>
                <a:cs typeface="Times New Roman" pitchFamily="18" charset="0"/>
              </a:rPr>
              <a:t>Отрадненском</a:t>
            </a:r>
            <a:r>
              <a:rPr lang="ru-RU" sz="3800" b="1" dirty="0">
                <a:solidFill>
                  <a:srgbClr val="002060"/>
                </a:solidFill>
                <a:latin typeface="Times New Roman" pitchFamily="18" charset="0"/>
                <a:cs typeface="Times New Roman" pitchFamily="18" charset="0"/>
              </a:rPr>
              <a:t> поселковом Совете. В этот год произведено 344 записи акта о рождении,  151 о заключении брака.</a:t>
            </a:r>
          </a:p>
          <a:p>
            <a:pPr>
              <a:lnSpc>
                <a:spcPct val="120000"/>
              </a:lnSpc>
              <a:spcBef>
                <a:spcPts val="0"/>
              </a:spcBef>
            </a:pPr>
            <a:r>
              <a:rPr lang="ru-RU" sz="3800" b="1" dirty="0">
                <a:solidFill>
                  <a:srgbClr val="002060"/>
                </a:solidFill>
                <a:latin typeface="Times New Roman" pitchFamily="18" charset="0"/>
                <a:cs typeface="Times New Roman" pitchFamily="18" charset="0"/>
              </a:rPr>
              <a:t>Отдел ЗАГС активно сотрудничает с организациями и учреждениями города, со средствами массовой информации, где публикуются разъяснения семейного законодательства, информации о проводимых мероприятиях, освещается деятельность отдела ЗАГС по всем направлениям. </a:t>
            </a:r>
          </a:p>
          <a:p>
            <a:pPr>
              <a:lnSpc>
                <a:spcPct val="120000"/>
              </a:lnSpc>
              <a:spcBef>
                <a:spcPts val="0"/>
              </a:spcBef>
            </a:pPr>
            <a:r>
              <a:rPr lang="ru-RU" sz="3800" b="1" dirty="0">
                <a:solidFill>
                  <a:srgbClr val="002060"/>
                </a:solidFill>
                <a:latin typeface="Times New Roman" pitchFamily="18" charset="0"/>
                <a:cs typeface="Times New Roman" pitchFamily="18" charset="0"/>
              </a:rPr>
              <a:t>И, как отметила Глава городского округа Отрадный Нина Михайловна Вишнякова: «Сегодня мы радушно открываем двери для всех, кто готов сотрудничать с нами и кто готов полюбить наш город так, как любим его мы». </a:t>
            </a:r>
          </a:p>
          <a:p>
            <a:endParaRPr lang="ru-RU" sz="3800" dirty="0">
              <a:latin typeface="Times New Roman" pitchFamily="18" charset="0"/>
              <a:cs typeface="Times New Roman" pitchFamily="18" charset="0"/>
            </a:endParaRPr>
          </a:p>
        </p:txBody>
      </p:sp>
      <p:pic>
        <p:nvPicPr>
          <p:cNvPr id="5124" name="Picture 4" descr="C:\Documents and Settings\Владелец\Мои документы\Загрузки\церковь\проспект.jpeg"/>
          <p:cNvPicPr>
            <a:picLocks noChangeAspect="1" noChangeArrowheads="1"/>
          </p:cNvPicPr>
          <p:nvPr/>
        </p:nvPicPr>
        <p:blipFill>
          <a:blip r:embed="rId2"/>
          <a:srcRect/>
          <a:stretch>
            <a:fillRect/>
          </a:stretch>
        </p:blipFill>
        <p:spPr bwMode="auto">
          <a:xfrm>
            <a:off x="5429256" y="785794"/>
            <a:ext cx="2786082" cy="1785940"/>
          </a:xfrm>
          <a:prstGeom prst="rect">
            <a:avLst/>
          </a:prstGeom>
          <a:noFill/>
        </p:spPr>
      </p:pic>
      <p:pic>
        <p:nvPicPr>
          <p:cNvPr id="7" name="Рисунок 6" descr="http://www.zags63.ru/images/letopis_zags/otrad/small/4mini.jpg">
            <a:hlinkClick r:id="rId3"/>
          </p:cNvPr>
          <p:cNvPicPr/>
          <p:nvPr/>
        </p:nvPicPr>
        <p:blipFill>
          <a:blip r:embed="rId4"/>
          <a:srcRect/>
          <a:stretch>
            <a:fillRect/>
          </a:stretch>
        </p:blipFill>
        <p:spPr bwMode="auto">
          <a:xfrm>
            <a:off x="428596" y="142852"/>
            <a:ext cx="4071966" cy="278608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124"/>
                    </p:tgtEl>
                  </p:cond>
                </p:stCondLst>
                <p:endSync evt="end" delay="0">
                  <p:rtn val="all"/>
                </p:endSync>
                <p:childTnLst>
                  <p:par>
                    <p:cTn id="3" fill="hold">
                      <p:stCondLst>
                        <p:cond delay="0"/>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5124"/>
                                        </p:tgtEl>
                                      </p:cBhvr>
                                      <p:by x="150000" y="150000"/>
                                    </p:animScale>
                                  </p:childTnLst>
                                </p:cTn>
                              </p:par>
                            </p:childTnLst>
                          </p:cTn>
                        </p:par>
                      </p:childTnLst>
                    </p:cTn>
                  </p:par>
                </p:childTnLst>
              </p:cTn>
              <p:nextCondLst>
                <p:cond evt="onClick" delay="0">
                  <p:tgtEl>
                    <p:spTgt spid="5124"/>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p:txBody>
          <a:bodyPr>
            <a:normAutofit lnSpcReduction="10000"/>
          </a:bodyPr>
          <a:lstStyle/>
          <a:p>
            <a:endParaRPr lang="ru-RU" sz="2000" b="1" dirty="0">
              <a:solidFill>
                <a:schemeClr val="accent1">
                  <a:lumMod val="50000"/>
                </a:schemeClr>
              </a:solidFill>
              <a:latin typeface="Times New Roman" pitchFamily="18" charset="0"/>
              <a:cs typeface="Times New Roman" pitchFamily="18" charset="0"/>
            </a:endParaRPr>
          </a:p>
          <a:p>
            <a:endParaRPr lang="ru-RU" sz="2000" b="1" dirty="0">
              <a:solidFill>
                <a:schemeClr val="accent1">
                  <a:lumMod val="50000"/>
                </a:schemeClr>
              </a:solidFill>
              <a:latin typeface="Times New Roman" pitchFamily="18" charset="0"/>
              <a:cs typeface="Times New Roman" pitchFamily="18" charset="0"/>
            </a:endParaRPr>
          </a:p>
          <a:p>
            <a:endParaRPr lang="ru-RU" sz="2000" b="1" dirty="0">
              <a:solidFill>
                <a:schemeClr val="accent1">
                  <a:lumMod val="50000"/>
                </a:schemeClr>
              </a:solidFill>
              <a:latin typeface="Times New Roman" pitchFamily="18" charset="0"/>
              <a:cs typeface="Times New Roman" pitchFamily="18" charset="0"/>
            </a:endParaRPr>
          </a:p>
          <a:p>
            <a:endParaRPr lang="ru-RU" sz="2000" b="1" dirty="0">
              <a:solidFill>
                <a:schemeClr val="accent1">
                  <a:lumMod val="50000"/>
                </a:schemeClr>
              </a:solidFill>
              <a:latin typeface="Times New Roman" pitchFamily="18" charset="0"/>
              <a:cs typeface="Times New Roman" pitchFamily="18" charset="0"/>
            </a:endParaRPr>
          </a:p>
          <a:p>
            <a:endParaRPr lang="ru-RU" sz="1700" b="1" dirty="0">
              <a:solidFill>
                <a:srgbClr val="002060"/>
              </a:solidFill>
              <a:latin typeface="Times New Roman" pitchFamily="18" charset="0"/>
              <a:cs typeface="Times New Roman" pitchFamily="18" charset="0"/>
            </a:endParaRPr>
          </a:p>
          <a:p>
            <a:endParaRPr lang="ru-RU" sz="1700" b="1" dirty="0">
              <a:solidFill>
                <a:srgbClr val="002060"/>
              </a:solidFill>
              <a:latin typeface="Times New Roman" pitchFamily="18" charset="0"/>
              <a:cs typeface="Times New Roman" pitchFamily="18" charset="0"/>
            </a:endParaRPr>
          </a:p>
          <a:p>
            <a:r>
              <a:rPr lang="ru-RU" sz="1700" b="1" dirty="0">
                <a:solidFill>
                  <a:srgbClr val="002060"/>
                </a:solidFill>
                <a:latin typeface="Times New Roman" pitchFamily="18" charset="0"/>
                <a:cs typeface="Times New Roman" pitchFamily="18" charset="0"/>
              </a:rPr>
              <a:t>1 мая 1956 года на праздничной демонстрации был оглашён Указ Президиума Верховного Совета РСФСР о переименовании рабочего посёлка нефтяников в город Отрадный районного подчинения.</a:t>
            </a:r>
          </a:p>
          <a:p>
            <a:r>
              <a:rPr lang="ru-RU" sz="1700" b="1" dirty="0">
                <a:solidFill>
                  <a:srgbClr val="002060"/>
                </a:solidFill>
                <a:latin typeface="Times New Roman" pitchFamily="18" charset="0"/>
                <a:cs typeface="Times New Roman" pitchFamily="18" charset="0"/>
              </a:rPr>
              <a:t>На улице Нефтяников размещались конторы нефтегазодобывающего управления, отдела рабочего снабжения, первого медпункта, отделения связи. Здесь была построена первая площадь города, первая школа, клуб нефтяников, а в 1956 году был установлен памятник вождю мирового пролетариата Владимиру Ильичу Ленину. Со временем памятник был демонтирован, на его месте поставили макет буровой мышки в честь первооткрывателей Мухановской нефти.</a:t>
            </a:r>
          </a:p>
          <a:p>
            <a:endParaRPr lang="ru-RU" sz="2000" b="1" dirty="0">
              <a:solidFill>
                <a:schemeClr val="accent1">
                  <a:lumMod val="50000"/>
                </a:schemeClr>
              </a:solidFill>
              <a:latin typeface="Times New Roman" pitchFamily="18" charset="0"/>
              <a:cs typeface="Times New Roman" pitchFamily="18" charset="0"/>
            </a:endParaRPr>
          </a:p>
          <a:p>
            <a:endParaRPr lang="ru-RU" sz="2000" b="1" dirty="0">
              <a:solidFill>
                <a:schemeClr val="accent1">
                  <a:lumMod val="50000"/>
                </a:schemeClr>
              </a:solidFill>
              <a:latin typeface="Times New Roman" pitchFamily="18" charset="0"/>
              <a:cs typeface="Times New Roman" pitchFamily="18" charset="0"/>
            </a:endParaRPr>
          </a:p>
          <a:p>
            <a:endParaRPr lang="ru-RU" dirty="0"/>
          </a:p>
        </p:txBody>
      </p:sp>
      <p:pic>
        <p:nvPicPr>
          <p:cNvPr id="6146" name="Picture 2" descr="C:\Documents and Settings\Владелец\Мои документы\Загрузки\церковь\памятник у вокзала.jpg"/>
          <p:cNvPicPr>
            <a:picLocks noChangeAspect="1" noChangeArrowheads="1"/>
          </p:cNvPicPr>
          <p:nvPr/>
        </p:nvPicPr>
        <p:blipFill>
          <a:blip r:embed="rId2"/>
          <a:srcRect/>
          <a:stretch>
            <a:fillRect/>
          </a:stretch>
        </p:blipFill>
        <p:spPr bwMode="auto">
          <a:xfrm>
            <a:off x="785786" y="642918"/>
            <a:ext cx="3286148" cy="2000264"/>
          </a:xfrm>
          <a:prstGeom prst="rect">
            <a:avLst/>
          </a:prstGeom>
          <a:noFill/>
        </p:spPr>
      </p:pic>
      <p:pic>
        <p:nvPicPr>
          <p:cNvPr id="5" name="Picture 4" descr="pamyatnik_pervootkryvatelyam_muhanovskoy_nefti_1_0"/>
          <p:cNvPicPr>
            <a:picLocks noChangeAspect="1" noChangeArrowheads="1"/>
          </p:cNvPicPr>
          <p:nvPr/>
        </p:nvPicPr>
        <p:blipFill>
          <a:blip r:embed="rId3" cstate="print"/>
          <a:srcRect/>
          <a:stretch>
            <a:fillRect/>
          </a:stretch>
        </p:blipFill>
        <p:spPr bwMode="auto">
          <a:xfrm>
            <a:off x="4214810" y="785794"/>
            <a:ext cx="3857652" cy="223995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146"/>
                    </p:tgtEl>
                  </p:cond>
                </p:stCondLst>
                <p:endSync evt="end" delay="0">
                  <p:rtn val="all"/>
                </p:endSync>
                <p:childTnLst>
                  <p:par>
                    <p:cTn id="3" fill="hold">
                      <p:stCondLst>
                        <p:cond delay="0"/>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6146"/>
                                        </p:tgtEl>
                                      </p:cBhvr>
                                      <p:by x="150000" y="150000"/>
                                    </p:animScale>
                                  </p:childTnLst>
                                </p:cTn>
                              </p:par>
                            </p:childTnLst>
                          </p:cTn>
                        </p:par>
                      </p:childTnLst>
                    </p:cTn>
                  </p:par>
                </p:childTnLst>
              </p:cTn>
              <p:nextCondLst>
                <p:cond evt="onClick" delay="0">
                  <p:tgtEl>
                    <p:spTgt spid="6146"/>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6" presetClass="emph" presetSubtype="0" fill="hold" nodeType="clickEffect">
                                  <p:stCondLst>
                                    <p:cond delay="0"/>
                                  </p:stCondLst>
                                  <p:childTnLst>
                                    <p:animScale>
                                      <p:cBhvr>
                                        <p:cTn id="11" dur="2000" fill="hold"/>
                                        <p:tgtEl>
                                          <p:spTgt spid="5"/>
                                        </p:tgtEl>
                                      </p:cBhvr>
                                      <p:by x="150000" y="150000"/>
                                    </p:animScale>
                                  </p:childTnLst>
                                </p:cTn>
                              </p:par>
                            </p:childTnLst>
                          </p:cTn>
                        </p:par>
                      </p:childTnLst>
                    </p:cTn>
                  </p:par>
                </p:childTnLst>
              </p:cTn>
              <p:nextCondLst>
                <p:cond evt="onClick" delay="0">
                  <p:tgtEl>
                    <p:spTgt spid="5"/>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p:txBody>
          <a:bodyPr/>
          <a:lstStyle/>
          <a:p>
            <a:endParaRPr lang="ru-RU" sz="2000" b="1" dirty="0">
              <a:solidFill>
                <a:schemeClr val="accent1">
                  <a:lumMod val="50000"/>
                </a:schemeClr>
              </a:solidFill>
              <a:latin typeface="Times New Roman" pitchFamily="18" charset="0"/>
              <a:cs typeface="Times New Roman" pitchFamily="18" charset="0"/>
            </a:endParaRPr>
          </a:p>
          <a:p>
            <a:endParaRPr lang="ru-RU" sz="2000" b="1" dirty="0">
              <a:solidFill>
                <a:schemeClr val="accent1">
                  <a:lumMod val="50000"/>
                </a:schemeClr>
              </a:solidFill>
              <a:latin typeface="Times New Roman" pitchFamily="18" charset="0"/>
              <a:cs typeface="Times New Roman" pitchFamily="18" charset="0"/>
            </a:endParaRPr>
          </a:p>
          <a:p>
            <a:endParaRPr lang="ru-RU" sz="2000" b="1" dirty="0">
              <a:solidFill>
                <a:schemeClr val="accent1">
                  <a:lumMod val="50000"/>
                </a:schemeClr>
              </a:solidFill>
              <a:latin typeface="Times New Roman" pitchFamily="18" charset="0"/>
              <a:cs typeface="Times New Roman" pitchFamily="18" charset="0"/>
            </a:endParaRPr>
          </a:p>
          <a:p>
            <a:endParaRPr lang="ru-RU" sz="2000" b="1" dirty="0">
              <a:solidFill>
                <a:schemeClr val="accent1">
                  <a:lumMod val="50000"/>
                </a:schemeClr>
              </a:solidFill>
              <a:latin typeface="Times New Roman" pitchFamily="18" charset="0"/>
              <a:cs typeface="Times New Roman" pitchFamily="18" charset="0"/>
            </a:endParaRPr>
          </a:p>
          <a:p>
            <a:endParaRPr lang="ru-RU" sz="2000" b="1" dirty="0">
              <a:solidFill>
                <a:schemeClr val="accent1">
                  <a:lumMod val="50000"/>
                </a:schemeClr>
              </a:solidFill>
              <a:latin typeface="Times New Roman" pitchFamily="18" charset="0"/>
              <a:cs typeface="Times New Roman" pitchFamily="18" charset="0"/>
            </a:endParaRPr>
          </a:p>
          <a:p>
            <a:endParaRPr lang="ru-RU" sz="2000" b="1" dirty="0">
              <a:solidFill>
                <a:schemeClr val="accent1">
                  <a:lumMod val="50000"/>
                </a:schemeClr>
              </a:solidFill>
              <a:latin typeface="Times New Roman" pitchFamily="18" charset="0"/>
              <a:cs typeface="Times New Roman" pitchFamily="18" charset="0"/>
            </a:endParaRPr>
          </a:p>
          <a:p>
            <a:endParaRPr lang="ru-RU" sz="2000" b="1" dirty="0">
              <a:solidFill>
                <a:schemeClr val="accent1">
                  <a:lumMod val="50000"/>
                </a:schemeClr>
              </a:solidFill>
              <a:latin typeface="Times New Roman" pitchFamily="18" charset="0"/>
              <a:cs typeface="Times New Roman" pitchFamily="18" charset="0"/>
            </a:endParaRPr>
          </a:p>
          <a:p>
            <a:r>
              <a:rPr lang="ru-RU" sz="2000" b="1" dirty="0">
                <a:solidFill>
                  <a:schemeClr val="accent1">
                    <a:lumMod val="50000"/>
                  </a:schemeClr>
                </a:solidFill>
                <a:latin typeface="Times New Roman" pitchFamily="18" charset="0"/>
                <a:cs typeface="Times New Roman" pitchFamily="18" charset="0"/>
              </a:rPr>
              <a:t>Отрадный является самым благоустроенным городом Самарской области. Такое звание он получал уже четыре раза (в том числе и в 2013 году). Здесь прекрасные дороги, чистые улицы, зеленые скверы, живописные парки и свежий воздух. И это, несмотря на то, что Отрадный уже давно является нефтяной столицей Поволжья.</a:t>
            </a:r>
          </a:p>
          <a:p>
            <a:endParaRPr lang="ru-RU" dirty="0"/>
          </a:p>
        </p:txBody>
      </p:sp>
      <p:pic>
        <p:nvPicPr>
          <p:cNvPr id="4" name="Picture 5" descr="4"/>
          <p:cNvPicPr>
            <a:picLocks noChangeAspect="1" noChangeArrowheads="1"/>
          </p:cNvPicPr>
          <p:nvPr/>
        </p:nvPicPr>
        <p:blipFill>
          <a:blip r:embed="rId2"/>
          <a:srcRect/>
          <a:stretch>
            <a:fillRect/>
          </a:stretch>
        </p:blipFill>
        <p:spPr bwMode="auto">
          <a:xfrm>
            <a:off x="928662" y="857231"/>
            <a:ext cx="2714644" cy="1785951"/>
          </a:xfrm>
          <a:prstGeom prst="rect">
            <a:avLst/>
          </a:prstGeom>
          <a:noFill/>
          <a:ln w="9525">
            <a:noFill/>
            <a:miter lim="800000"/>
            <a:headEnd/>
            <a:tailEnd/>
          </a:ln>
        </p:spPr>
      </p:pic>
      <p:pic>
        <p:nvPicPr>
          <p:cNvPr id="7174" name="Picture 6" descr="C:\Documents and Settings\Владелец\Мои документы\Загрузки\церковь\у парка на калыме.jpg"/>
          <p:cNvPicPr>
            <a:picLocks noChangeAspect="1" noChangeArrowheads="1"/>
          </p:cNvPicPr>
          <p:nvPr/>
        </p:nvPicPr>
        <p:blipFill>
          <a:blip r:embed="rId3"/>
          <a:srcRect/>
          <a:stretch>
            <a:fillRect/>
          </a:stretch>
        </p:blipFill>
        <p:spPr bwMode="auto">
          <a:xfrm>
            <a:off x="4643438" y="1071545"/>
            <a:ext cx="3000396" cy="1714513"/>
          </a:xfrm>
          <a:prstGeom prst="rect">
            <a:avLst/>
          </a:prstGeom>
          <a:noFill/>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4"/>
                                        </p:tgtEl>
                                      </p:cBhvr>
                                      <p:by x="150000" y="150000"/>
                                    </p:animScale>
                                  </p:childTnLst>
                                </p:cTn>
                              </p:par>
                            </p:childTnLst>
                          </p:cTn>
                        </p:par>
                      </p:childTnLst>
                    </p:cTn>
                  </p:par>
                </p:childTnLst>
              </p:cTn>
              <p:nextCondLst>
                <p:cond evt="onClick" delay="0">
                  <p:tgtEl>
                    <p:spTgt spid="4"/>
                  </p:tgtEl>
                </p:cond>
              </p:nextCondLst>
            </p:seq>
            <p:seq concurrent="1" nextAc="seek">
              <p:cTn id="7" restart="whenNotActive" fill="hold" evtFilter="cancelBubble" nodeType="interactiveSeq">
                <p:stCondLst>
                  <p:cond evt="onClick" delay="0">
                    <p:tgtEl>
                      <p:spTgt spid="7174"/>
                    </p:tgtEl>
                  </p:cond>
                </p:stCondLst>
                <p:endSync evt="end" delay="0">
                  <p:rtn val="all"/>
                </p:endSync>
                <p:childTnLst>
                  <p:par>
                    <p:cTn id="8" fill="hold">
                      <p:stCondLst>
                        <p:cond delay="0"/>
                      </p:stCondLst>
                      <p:childTnLst>
                        <p:par>
                          <p:cTn id="9" fill="hold">
                            <p:stCondLst>
                              <p:cond delay="0"/>
                            </p:stCondLst>
                            <p:childTnLst>
                              <p:par>
                                <p:cTn id="10" presetID="6" presetClass="emph" presetSubtype="0" fill="hold" nodeType="clickEffect">
                                  <p:stCondLst>
                                    <p:cond delay="0"/>
                                  </p:stCondLst>
                                  <p:childTnLst>
                                    <p:animScale>
                                      <p:cBhvr>
                                        <p:cTn id="11" dur="2000" fill="hold"/>
                                        <p:tgtEl>
                                          <p:spTgt spid="7174"/>
                                        </p:tgtEl>
                                      </p:cBhvr>
                                      <p:by x="150000" y="150000"/>
                                    </p:animScale>
                                  </p:childTnLst>
                                </p:cTn>
                              </p:par>
                            </p:childTnLst>
                          </p:cTn>
                        </p:par>
                      </p:childTnLst>
                    </p:cTn>
                  </p:par>
                </p:childTnLst>
              </p:cTn>
              <p:nextCondLst>
                <p:cond evt="onClick" delay="0">
                  <p:tgtEl>
                    <p:spTgt spid="7174"/>
                  </p:tgtEl>
                </p:cond>
              </p:nextCondLst>
            </p:seq>
          </p:childTnLst>
        </p:cTn>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Модуль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683</TotalTime>
  <Words>1163</Words>
  <Application>Microsoft Office PowerPoint</Application>
  <PresentationFormat>Экран (4:3)</PresentationFormat>
  <Paragraphs>142</Paragraphs>
  <Slides>27</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27</vt:i4>
      </vt:variant>
    </vt:vector>
  </HeadingPairs>
  <TitlesOfParts>
    <vt:vector size="31" baseType="lpstr">
      <vt:lpstr>Arial</vt:lpstr>
      <vt:lpstr>Calibri</vt:lpstr>
      <vt:lpstr>Times New Roman</vt:lpstr>
      <vt:lpstr>Тема Office</vt:lpstr>
      <vt:lpstr>Мой город - моя Отрада! Автор: Рогалева Эвелина Николаевна</vt:lpstr>
      <vt:lpstr>Презентация PowerPoint</vt:lpstr>
      <vt:lpstr>Презентация PowerPoint</vt:lpstr>
      <vt:lpstr>Презентация PowerPoint</vt:lpstr>
      <vt:lpstr>Презентация PowerPoint</vt:lpstr>
      <vt:lpstr>.</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Город украшают 2 парка культуры и отдыха  </vt:lpstr>
      <vt:lpstr>Знаменит город и выдающимися людьми, в честь них названы улицы города</vt:lpstr>
      <vt:lpstr>Презентация PowerPoint</vt:lpstr>
      <vt:lpstr>Презентация PowerPoint</vt:lpstr>
      <vt:lpstr>Презентация PowerPoint</vt:lpstr>
      <vt:lpstr>Отрадный - Спортград</vt:lpstr>
      <vt:lpstr>Презентация PowerPoint</vt:lpstr>
      <vt:lpstr>Отрадный - город Православный.</vt:lpstr>
      <vt:lpstr>Храм в честь великомученика и целителя Пантелеимона Настоятель храма — иерей Закинов Александр Александрович </vt:lpstr>
      <vt:lpstr>Храм в честь Рождества Пресвятой Богородицы Принадлежность: Русская Православная Церковь, Самарская митрополия, Отрадненская епархия Ключарь  - иерей Полянский Григорий Владимирович.  </vt:lpstr>
      <vt:lpstr>Храм в честь Рождества Христова</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Город мой</dc:title>
  <cp:lastModifiedBy>Evelina</cp:lastModifiedBy>
  <cp:revision>85</cp:revision>
  <dcterms:modified xsi:type="dcterms:W3CDTF">2020-04-19T18:27:19Z</dcterms:modified>
</cp:coreProperties>
</file>